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stellar" pitchFamily="18" charset="0"/>
      <p:regular r:id="rId15"/>
    </p:embeddedFont>
    <p:embeddedFont>
      <p:font typeface="HoloLens MDL2 Assets" pitchFamily="18" charset="0"/>
      <p:regular r:id="rId16"/>
    </p:embeddedFont>
    <p:embeddedFont>
      <p:font typeface="Arial Rounded MT Bold" pitchFamily="34" charset="0"/>
      <p:regular r:id="rId17"/>
    </p:embeddedFont>
    <p:embeddedFont>
      <p:font typeface="Calibri" pitchFamily="34" charset="0"/>
      <p:regular r:id="rId18"/>
      <p:bold r:id="rId19"/>
      <p:italic r:id="rId20"/>
      <p:boldItalic r:id="rId21"/>
    </p:embeddedFont>
    <p:embeddedFont>
      <p:font typeface="High Tower Text" pitchFamily="18" charset="0"/>
      <p:regular r:id="rId22"/>
      <p:italic r:id="rId23"/>
    </p:embeddedFont>
    <p:embeddedFont>
      <p:font typeface="Arial Black" pitchFamily="34" charset="0"/>
      <p:bold r:id="rId24"/>
    </p:embeddedFont>
    <p:embeddedFont>
      <p:font typeface="Inter" charset="0"/>
      <p:regular r:id="rId25"/>
    </p:embeddedFont>
    <p:embeddedFont>
      <p:font typeface="Gill Sans MT Condensed" pitchFamily="34" charset="0"/>
      <p:regular r:id="rId26"/>
    </p:embeddedFont>
    <p:embeddedFont>
      <p:font typeface="Brush Script MT" pitchFamily="66" charset="0"/>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94" autoAdjust="0"/>
    <p:restoredTop sz="94622" autoAdjust="0"/>
  </p:normalViewPr>
  <p:slideViewPr>
    <p:cSldViewPr>
      <p:cViewPr varScale="1">
        <p:scale>
          <a:sx n="46" d="100"/>
          <a:sy n="46" d="100"/>
        </p:scale>
        <p:origin x="-76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346" t="-5136" r="-10346"/>
            </a:stretch>
          </a:blipFill>
        </p:spPr>
      </p:sp>
      <p:sp>
        <p:nvSpPr>
          <p:cNvPr id="3" name="TextBox 3"/>
          <p:cNvSpPr txBox="1"/>
          <p:nvPr/>
        </p:nvSpPr>
        <p:spPr>
          <a:xfrm>
            <a:off x="1028700" y="3614738"/>
            <a:ext cx="16230600" cy="4655121"/>
          </a:xfrm>
          <a:prstGeom prst="rect">
            <a:avLst/>
          </a:prstGeom>
        </p:spPr>
        <p:txBody>
          <a:bodyPr lIns="0" tIns="0" rIns="0" bIns="0" rtlCol="0" anchor="t">
            <a:spAutoFit/>
          </a:bodyPr>
          <a:lstStyle/>
          <a:p>
            <a:pPr algn="ctr">
              <a:lnSpc>
                <a:spcPts val="12074"/>
              </a:lnSpc>
            </a:pPr>
            <a:r>
              <a:rPr lang="en-US" sz="10500" spc="315" dirty="0" smtClean="0">
                <a:solidFill>
                  <a:srgbClr val="48FFC2"/>
                </a:solidFill>
                <a:latin typeface="Castellar" pitchFamily="18" charset="0"/>
              </a:rPr>
              <a:t>INVEST-</a:t>
            </a:r>
            <a:r>
              <a:rPr lang="en-US" sz="10500" spc="315" dirty="0" smtClean="0">
                <a:solidFill>
                  <a:srgbClr val="48FFC2"/>
                </a:solidFill>
                <a:latin typeface="Castellar" pitchFamily="18" charset="0"/>
              </a:rPr>
              <a:t>AGRI</a:t>
            </a:r>
          </a:p>
          <a:p>
            <a:pPr algn="ctr">
              <a:lnSpc>
                <a:spcPts val="12074"/>
              </a:lnSpc>
            </a:pPr>
            <a:r>
              <a:rPr lang="en-US" sz="2400" spc="315" dirty="0" smtClean="0">
                <a:solidFill>
                  <a:srgbClr val="48FFC2"/>
                </a:solidFill>
                <a:latin typeface="HoloLens MDL2 Assets" pitchFamily="18" charset="0"/>
              </a:rPr>
              <a:t>(CONNECTING ARGRICULTURE WITH TECHNOLOGY)</a:t>
            </a:r>
            <a:endParaRPr lang="en-US" sz="2400" spc="315" dirty="0">
              <a:solidFill>
                <a:srgbClr val="48FFC2"/>
              </a:solidFill>
              <a:latin typeface="HoloLens MDL2 Assets" pitchFamily="18" charset="0"/>
            </a:endParaRPr>
          </a:p>
          <a:p>
            <a:pPr algn="ctr">
              <a:lnSpc>
                <a:spcPts val="12074"/>
              </a:lnSpc>
            </a:pPr>
            <a:endParaRPr lang="en-US" sz="10500" spc="315" dirty="0">
              <a:solidFill>
                <a:srgbClr val="48FFC2"/>
              </a:solidFill>
              <a:latin typeface="Castellar" pitchFamily="18" charset="0"/>
            </a:endParaRPr>
          </a:p>
        </p:txBody>
      </p:sp>
      <p:sp>
        <p:nvSpPr>
          <p:cNvPr id="4" name="TextBox 3"/>
          <p:cNvSpPr txBox="1"/>
          <p:nvPr/>
        </p:nvSpPr>
        <p:spPr>
          <a:xfrm>
            <a:off x="14630400" y="7048500"/>
            <a:ext cx="2666114" cy="1815882"/>
          </a:xfrm>
          <a:prstGeom prst="rect">
            <a:avLst/>
          </a:prstGeom>
          <a:noFill/>
        </p:spPr>
        <p:txBody>
          <a:bodyPr wrap="none" rtlCol="0">
            <a:spAutoFit/>
          </a:bodyPr>
          <a:lstStyle/>
          <a:p>
            <a:r>
              <a:rPr lang="en-US" sz="4800" u="sng" dirty="0" smtClean="0">
                <a:solidFill>
                  <a:schemeClr val="bg2"/>
                </a:solidFill>
                <a:latin typeface="Arial Rounded MT Bold" pitchFamily="34" charset="0"/>
              </a:rPr>
              <a:t>IDEA BY</a:t>
            </a:r>
          </a:p>
          <a:p>
            <a:r>
              <a:rPr lang="en-US" sz="3200" dirty="0" smtClean="0">
                <a:solidFill>
                  <a:schemeClr val="bg2"/>
                </a:solidFill>
                <a:latin typeface="Arial Rounded MT Bold" pitchFamily="34" charset="0"/>
              </a:rPr>
              <a:t>NAVEEN K</a:t>
            </a:r>
          </a:p>
          <a:p>
            <a:r>
              <a:rPr lang="en-US" sz="3200" dirty="0" smtClean="0">
                <a:solidFill>
                  <a:schemeClr val="bg2"/>
                </a:solidFill>
                <a:latin typeface="Arial Rounded MT Bold" pitchFamily="34" charset="0"/>
              </a:rPr>
              <a:t>ADITHYA T</a:t>
            </a:r>
            <a:endParaRPr lang="en-US" sz="3200" dirty="0">
              <a:solidFill>
                <a:schemeClr val="bg2"/>
              </a:solidFill>
              <a:latin typeface="Arial Rounded MT Bold" pitchFamily="34" charset="0"/>
            </a:endParaRPr>
          </a:p>
        </p:txBody>
      </p:sp>
    </p:spTree>
  </p:cSld>
  <p:clrMapOvr>
    <a:masterClrMapping/>
  </p:clrMapOvr>
  <p:transition>
    <p:randomBa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grpSp>
        <p:nvGrpSpPr>
          <p:cNvPr id="2" name="Group 2"/>
          <p:cNvGrpSpPr/>
          <p:nvPr/>
        </p:nvGrpSpPr>
        <p:grpSpPr>
          <a:xfrm>
            <a:off x="228600" y="342900"/>
            <a:ext cx="17754600" cy="9677400"/>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a:ln w="19050" cap="sq">
              <a:solidFill>
                <a:srgbClr val="100F0D"/>
              </a:solidFill>
              <a:prstDash val="solid"/>
              <a:miter/>
            </a:ln>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1028700" y="1203037"/>
            <a:ext cx="8854122" cy="857250"/>
          </a:xfrm>
          <a:prstGeom prst="rect">
            <a:avLst/>
          </a:prstGeom>
        </p:spPr>
        <p:txBody>
          <a:bodyPr lIns="0" tIns="0" rIns="0" bIns="0" rtlCol="0" anchor="t">
            <a:spAutoFit/>
          </a:bodyPr>
          <a:lstStyle/>
          <a:p>
            <a:pPr marL="0" lvl="0" indent="0">
              <a:lnSpc>
                <a:spcPts val="6720"/>
              </a:lnSpc>
              <a:spcBef>
                <a:spcPct val="0"/>
              </a:spcBef>
            </a:pPr>
            <a:r>
              <a:rPr lang="en-US" sz="5600" u="sng" dirty="0">
                <a:solidFill>
                  <a:srgbClr val="100F0D"/>
                </a:solidFill>
                <a:latin typeface="High Tower Text" pitchFamily="18" charset="0"/>
              </a:rPr>
              <a:t>Potential Challenges</a:t>
            </a:r>
          </a:p>
        </p:txBody>
      </p:sp>
      <p:sp>
        <p:nvSpPr>
          <p:cNvPr id="6" name="TextBox 6"/>
          <p:cNvSpPr txBox="1"/>
          <p:nvPr/>
        </p:nvSpPr>
        <p:spPr>
          <a:xfrm>
            <a:off x="287701" y="2381561"/>
            <a:ext cx="5168060" cy="622543"/>
          </a:xfrm>
          <a:prstGeom prst="rect">
            <a:avLst/>
          </a:prstGeom>
        </p:spPr>
        <p:txBody>
          <a:bodyPr wrap="square" lIns="0" tIns="0" rIns="0" bIns="0" rtlCol="0" anchor="t">
            <a:spAutoFit/>
          </a:bodyPr>
          <a:lstStyle/>
          <a:p>
            <a:pPr algn="ctr">
              <a:lnSpc>
                <a:spcPts val="5177"/>
              </a:lnSpc>
            </a:pPr>
            <a:r>
              <a:rPr lang="en-US" sz="3698" dirty="0">
                <a:solidFill>
                  <a:srgbClr val="1DBB86"/>
                </a:solidFill>
                <a:latin typeface="Arial Black" pitchFamily="34" charset="0"/>
              </a:rPr>
              <a:t>User Adoption</a:t>
            </a:r>
          </a:p>
        </p:txBody>
      </p:sp>
      <p:sp>
        <p:nvSpPr>
          <p:cNvPr id="7" name="TextBox 7"/>
          <p:cNvSpPr txBox="1"/>
          <p:nvPr/>
        </p:nvSpPr>
        <p:spPr>
          <a:xfrm>
            <a:off x="1028700" y="3004104"/>
            <a:ext cx="14786105" cy="3231654"/>
          </a:xfrm>
          <a:prstGeom prst="rect">
            <a:avLst/>
          </a:prstGeom>
        </p:spPr>
        <p:txBody>
          <a:bodyPr lIns="0" tIns="0" rIns="0" bIns="0" rtlCol="0" anchor="t">
            <a:spAutoFit/>
          </a:bodyPr>
          <a:lstStyle/>
          <a:p>
            <a:pPr algn="just">
              <a:lnSpc>
                <a:spcPts val="4200"/>
              </a:lnSpc>
            </a:pPr>
            <a:r>
              <a:rPr lang="en-US" sz="3000" dirty="0" smtClean="0">
                <a:solidFill>
                  <a:srgbClr val="000000"/>
                </a:solidFill>
                <a:latin typeface="Arial Rounded MT Bold" pitchFamily="34" charset="0"/>
              </a:rPr>
              <a:t>•Farmers </a:t>
            </a:r>
            <a:r>
              <a:rPr lang="en-US" sz="3000" dirty="0">
                <a:solidFill>
                  <a:srgbClr val="000000"/>
                </a:solidFill>
                <a:latin typeface="Arial Rounded MT Bold" pitchFamily="34" charset="0"/>
              </a:rPr>
              <a:t>and businessmen may be resistant to change and hesitant to adopt a new online platform</a:t>
            </a:r>
            <a:r>
              <a:rPr lang="en-US" sz="3000" dirty="0" smtClean="0">
                <a:solidFill>
                  <a:srgbClr val="000000"/>
                </a:solidFill>
                <a:latin typeface="Arial Rounded MT Bold" pitchFamily="34" charset="0"/>
              </a:rPr>
              <a:t>.</a:t>
            </a:r>
            <a:endParaRPr lang="en-US" sz="3000" dirty="0">
              <a:solidFill>
                <a:srgbClr val="000000"/>
              </a:solidFill>
              <a:latin typeface="Arial Rounded MT Bold" pitchFamily="34" charset="0"/>
            </a:endParaRPr>
          </a:p>
          <a:p>
            <a:pPr algn="just">
              <a:lnSpc>
                <a:spcPts val="4200"/>
              </a:lnSpc>
            </a:pPr>
            <a:r>
              <a:rPr lang="en-US" sz="3000" dirty="0" smtClean="0">
                <a:solidFill>
                  <a:srgbClr val="000000"/>
                </a:solidFill>
                <a:latin typeface="Arial Rounded MT Bold" pitchFamily="34" charset="0"/>
              </a:rPr>
              <a:t>•Offer </a:t>
            </a:r>
            <a:r>
              <a:rPr lang="en-US" sz="3000" dirty="0">
                <a:solidFill>
                  <a:srgbClr val="000000"/>
                </a:solidFill>
                <a:latin typeface="Arial Rounded MT Bold" pitchFamily="34" charset="0"/>
              </a:rPr>
              <a:t>training and support to users to help them navigate and understand the platform's benefits.</a:t>
            </a:r>
          </a:p>
          <a:p>
            <a:pPr algn="just">
              <a:lnSpc>
                <a:spcPts val="4200"/>
              </a:lnSpc>
            </a:pPr>
            <a:endParaRPr lang="en-US" sz="3000" dirty="0">
              <a:solidFill>
                <a:srgbClr val="000000"/>
              </a:solidFill>
              <a:latin typeface="Arial Rounded MT Bold" pitchFamily="34" charset="0"/>
            </a:endParaRPr>
          </a:p>
          <a:p>
            <a:pPr algn="just">
              <a:lnSpc>
                <a:spcPts val="4200"/>
              </a:lnSpc>
              <a:spcBef>
                <a:spcPct val="0"/>
              </a:spcBef>
            </a:pPr>
            <a:endParaRPr lang="en-US" sz="3000" dirty="0">
              <a:solidFill>
                <a:srgbClr val="000000"/>
              </a:solidFill>
              <a:latin typeface="Arial Rounded MT Bold" pitchFamily="34" charset="0"/>
            </a:endParaRPr>
          </a:p>
        </p:txBody>
      </p:sp>
      <p:sp>
        <p:nvSpPr>
          <p:cNvPr id="8" name="TextBox 8"/>
          <p:cNvSpPr txBox="1"/>
          <p:nvPr/>
        </p:nvSpPr>
        <p:spPr>
          <a:xfrm>
            <a:off x="861387" y="5750357"/>
            <a:ext cx="9188748" cy="629964"/>
          </a:xfrm>
          <a:prstGeom prst="rect">
            <a:avLst/>
          </a:prstGeom>
        </p:spPr>
        <p:txBody>
          <a:bodyPr lIns="0" tIns="0" rIns="0" bIns="0" rtlCol="0" anchor="t">
            <a:spAutoFit/>
          </a:bodyPr>
          <a:lstStyle/>
          <a:p>
            <a:pPr>
              <a:lnSpc>
                <a:spcPts val="5177"/>
              </a:lnSpc>
            </a:pPr>
            <a:r>
              <a:rPr lang="en-US" sz="3698" dirty="0">
                <a:solidFill>
                  <a:srgbClr val="1DBB86"/>
                </a:solidFill>
                <a:latin typeface="Arial Black" pitchFamily="34" charset="0"/>
              </a:rPr>
              <a:t>Trust and Security Concerns</a:t>
            </a:r>
          </a:p>
        </p:txBody>
      </p:sp>
      <p:sp>
        <p:nvSpPr>
          <p:cNvPr id="9" name="TextBox 9"/>
          <p:cNvSpPr txBox="1"/>
          <p:nvPr/>
        </p:nvSpPr>
        <p:spPr>
          <a:xfrm>
            <a:off x="1028700" y="6600825"/>
            <a:ext cx="15251856" cy="3231654"/>
          </a:xfrm>
          <a:prstGeom prst="rect">
            <a:avLst/>
          </a:prstGeom>
        </p:spPr>
        <p:txBody>
          <a:bodyPr lIns="0" tIns="0" rIns="0" bIns="0" rtlCol="0" anchor="t">
            <a:spAutoFit/>
          </a:bodyPr>
          <a:lstStyle/>
          <a:p>
            <a:pPr algn="just">
              <a:lnSpc>
                <a:spcPts val="4200"/>
              </a:lnSpc>
            </a:pPr>
            <a:r>
              <a:rPr lang="en-US" sz="3000" dirty="0" smtClean="0">
                <a:solidFill>
                  <a:srgbClr val="000000"/>
                </a:solidFill>
                <a:latin typeface="Arial Rounded MT Bold" pitchFamily="34" charset="0"/>
              </a:rPr>
              <a:t>•Users </a:t>
            </a:r>
            <a:r>
              <a:rPr lang="en-US" sz="3000" dirty="0">
                <a:solidFill>
                  <a:srgbClr val="000000"/>
                </a:solidFill>
                <a:latin typeface="Arial Rounded MT Bold" pitchFamily="34" charset="0"/>
              </a:rPr>
              <a:t>may have concerns about the security of their data and transactions on the platform</a:t>
            </a:r>
            <a:r>
              <a:rPr lang="en-US" sz="3000" dirty="0" smtClean="0">
                <a:solidFill>
                  <a:srgbClr val="000000"/>
                </a:solidFill>
                <a:latin typeface="Arial Rounded MT Bold" pitchFamily="34" charset="0"/>
              </a:rPr>
              <a:t>.</a:t>
            </a:r>
            <a:endParaRPr lang="en-US" sz="3000" dirty="0">
              <a:solidFill>
                <a:srgbClr val="000000"/>
              </a:solidFill>
              <a:latin typeface="Arial Rounded MT Bold" pitchFamily="34" charset="0"/>
            </a:endParaRPr>
          </a:p>
          <a:p>
            <a:pPr algn="just">
              <a:lnSpc>
                <a:spcPts val="4200"/>
              </a:lnSpc>
            </a:pPr>
            <a:r>
              <a:rPr lang="en-US" sz="3000" dirty="0" smtClean="0">
                <a:solidFill>
                  <a:srgbClr val="000000"/>
                </a:solidFill>
                <a:latin typeface="Arial Rounded MT Bold" pitchFamily="34" charset="0"/>
              </a:rPr>
              <a:t>•Implement </a:t>
            </a:r>
            <a:r>
              <a:rPr lang="en-US" sz="3000" dirty="0">
                <a:solidFill>
                  <a:srgbClr val="000000"/>
                </a:solidFill>
                <a:latin typeface="Arial Rounded MT Bold" pitchFamily="34" charset="0"/>
              </a:rPr>
              <a:t>robust security measures, such as encryption and secure payment gateways, to protect user information.</a:t>
            </a:r>
          </a:p>
          <a:p>
            <a:pPr algn="just">
              <a:lnSpc>
                <a:spcPts val="4200"/>
              </a:lnSpc>
            </a:pPr>
            <a:endParaRPr lang="en-US" sz="3000" dirty="0">
              <a:solidFill>
                <a:srgbClr val="000000"/>
              </a:solidFill>
              <a:latin typeface="Arial Rounded MT Bold" pitchFamily="34" charset="0"/>
            </a:endParaRPr>
          </a:p>
          <a:p>
            <a:pPr algn="just">
              <a:lnSpc>
                <a:spcPts val="4200"/>
              </a:lnSpc>
              <a:spcBef>
                <a:spcPct val="0"/>
              </a:spcBef>
            </a:pPr>
            <a:endParaRPr lang="en-US" sz="3000" dirty="0">
              <a:solidFill>
                <a:srgbClr val="000000"/>
              </a:solidFill>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0538"/>
            <a:ext cx="6987031" cy="12108076"/>
            <a:chOff x="0" y="0"/>
            <a:chExt cx="1840206" cy="3188958"/>
          </a:xfrm>
        </p:grpSpPr>
        <p:sp>
          <p:nvSpPr>
            <p:cNvPr id="3" name="Freeform 3"/>
            <p:cNvSpPr/>
            <p:nvPr/>
          </p:nvSpPr>
          <p:spPr>
            <a:xfrm>
              <a:off x="0" y="0"/>
              <a:ext cx="1840206" cy="3188958"/>
            </a:xfrm>
            <a:custGeom>
              <a:avLst/>
              <a:gdLst/>
              <a:ahLst/>
              <a:cxnLst/>
              <a:rect l="l" t="t" r="r" b="b"/>
              <a:pathLst>
                <a:path w="1840206" h="3188958">
                  <a:moveTo>
                    <a:pt x="0" y="0"/>
                  </a:moveTo>
                  <a:lnTo>
                    <a:pt x="1840206" y="0"/>
                  </a:lnTo>
                  <a:lnTo>
                    <a:pt x="1840206" y="3188958"/>
                  </a:lnTo>
                  <a:lnTo>
                    <a:pt x="0" y="3188958"/>
                  </a:lnTo>
                  <a:close/>
                </a:path>
              </a:pathLst>
            </a:custGeom>
            <a:solidFill>
              <a:srgbClr val="312B2B"/>
            </a:solidFill>
          </p:spPr>
        </p:sp>
        <p:sp>
          <p:nvSpPr>
            <p:cNvPr id="4" name="TextBox 4"/>
            <p:cNvSpPr txBox="1"/>
            <p:nvPr/>
          </p:nvSpPr>
          <p:spPr>
            <a:xfrm>
              <a:off x="0" y="-38100"/>
              <a:ext cx="1840206" cy="322705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427507" y="1050697"/>
            <a:ext cx="6559524" cy="1238250"/>
          </a:xfrm>
          <a:prstGeom prst="rect">
            <a:avLst/>
          </a:prstGeom>
        </p:spPr>
        <p:txBody>
          <a:bodyPr lIns="0" tIns="0" rIns="0" bIns="0" rtlCol="0" anchor="t">
            <a:spAutoFit/>
          </a:bodyPr>
          <a:lstStyle/>
          <a:p>
            <a:pPr algn="l">
              <a:lnSpc>
                <a:spcPts val="9600"/>
              </a:lnSpc>
            </a:pPr>
            <a:r>
              <a:rPr lang="en-US" sz="8000" u="sng" dirty="0">
                <a:solidFill>
                  <a:srgbClr val="FFFFFF"/>
                </a:solidFill>
                <a:latin typeface="High Tower Text" pitchFamily="18" charset="0"/>
              </a:rPr>
              <a:t>Conclusion</a:t>
            </a:r>
          </a:p>
        </p:txBody>
      </p:sp>
      <p:sp>
        <p:nvSpPr>
          <p:cNvPr id="6" name="TextBox 6"/>
          <p:cNvSpPr txBox="1"/>
          <p:nvPr/>
        </p:nvSpPr>
        <p:spPr>
          <a:xfrm>
            <a:off x="433400" y="3272129"/>
            <a:ext cx="5490502" cy="3714030"/>
          </a:xfrm>
          <a:prstGeom prst="rect">
            <a:avLst/>
          </a:prstGeom>
        </p:spPr>
        <p:txBody>
          <a:bodyPr lIns="0" tIns="0" rIns="0" bIns="0" rtlCol="0" anchor="t">
            <a:spAutoFit/>
          </a:bodyPr>
          <a:lstStyle/>
          <a:p>
            <a:pPr algn="just">
              <a:lnSpc>
                <a:spcPts val="4192"/>
              </a:lnSpc>
            </a:pPr>
            <a:r>
              <a:rPr lang="en-US" sz="2794" dirty="0">
                <a:solidFill>
                  <a:srgbClr val="FFFFFF"/>
                </a:solidFill>
                <a:latin typeface="Arial Rounded MT Bold" pitchFamily="34" charset="0"/>
              </a:rPr>
              <a:t>The project proposal for the online platform aims to connect farmers and businessmen, driving economic growth and benefiting both parties. The platform offers several key features:</a:t>
            </a:r>
          </a:p>
        </p:txBody>
      </p:sp>
      <p:sp>
        <p:nvSpPr>
          <p:cNvPr id="7" name="TextBox 7"/>
          <p:cNvSpPr txBox="1"/>
          <p:nvPr/>
        </p:nvSpPr>
        <p:spPr>
          <a:xfrm>
            <a:off x="7691925" y="1669822"/>
            <a:ext cx="8335170" cy="8207375"/>
          </a:xfrm>
          <a:prstGeom prst="rect">
            <a:avLst/>
          </a:prstGeom>
        </p:spPr>
        <p:txBody>
          <a:bodyPr lIns="0" tIns="0" rIns="0" bIns="0" rtlCol="0" anchor="t">
            <a:spAutoFit/>
          </a:bodyPr>
          <a:lstStyle/>
          <a:p>
            <a:pPr algn="just">
              <a:lnSpc>
                <a:spcPts val="4005"/>
              </a:lnSpc>
            </a:pPr>
            <a:r>
              <a:rPr lang="en-US" sz="3337" dirty="0">
                <a:solidFill>
                  <a:srgbClr val="000000"/>
                </a:solidFill>
                <a:latin typeface="Arial Rounded MT Bold" pitchFamily="34" charset="0"/>
              </a:rPr>
              <a:t>•	</a:t>
            </a:r>
            <a:r>
              <a:rPr lang="en-US" sz="3337" u="sng" dirty="0">
                <a:solidFill>
                  <a:srgbClr val="000000"/>
                </a:solidFill>
                <a:latin typeface="Arial Rounded MT Bold" pitchFamily="34" charset="0"/>
              </a:rPr>
              <a:t>Marketplace</a:t>
            </a:r>
            <a:r>
              <a:rPr lang="en-US" sz="3337" dirty="0">
                <a:solidFill>
                  <a:srgbClr val="000000"/>
                </a:solidFill>
                <a:latin typeface="Arial Rounded MT Bold" pitchFamily="34" charset="0"/>
              </a:rPr>
              <a:t>: A digital marketplace where farmers can showcase their products and businessmen can browse and purchase them.</a:t>
            </a:r>
          </a:p>
          <a:p>
            <a:pPr algn="just">
              <a:lnSpc>
                <a:spcPts val="4005"/>
              </a:lnSpc>
            </a:pPr>
            <a:endParaRPr lang="en-US" sz="3337" dirty="0">
              <a:solidFill>
                <a:srgbClr val="000000"/>
              </a:solidFill>
              <a:latin typeface="Arial Rounded MT Bold" pitchFamily="34" charset="0"/>
            </a:endParaRPr>
          </a:p>
          <a:p>
            <a:pPr algn="just">
              <a:lnSpc>
                <a:spcPts val="4005"/>
              </a:lnSpc>
            </a:pPr>
            <a:r>
              <a:rPr lang="en-US" sz="3337" dirty="0">
                <a:solidFill>
                  <a:srgbClr val="000000"/>
                </a:solidFill>
                <a:latin typeface="Arial Rounded MT Bold" pitchFamily="34" charset="0"/>
              </a:rPr>
              <a:t>• </a:t>
            </a:r>
            <a:r>
              <a:rPr lang="en-US" sz="3337" u="sng" dirty="0">
                <a:solidFill>
                  <a:srgbClr val="000000"/>
                </a:solidFill>
                <a:latin typeface="Arial Rounded MT Bold" pitchFamily="34" charset="0"/>
              </a:rPr>
              <a:t>Communication Tools: </a:t>
            </a:r>
            <a:r>
              <a:rPr lang="en-US" sz="3337" dirty="0">
                <a:solidFill>
                  <a:srgbClr val="000000"/>
                </a:solidFill>
                <a:latin typeface="Arial Rounded MT Bold" pitchFamily="34" charset="0"/>
              </a:rPr>
              <a:t>Built-in communication tools to facilitate direct communication between farmers and businessmen, enabling negotiation and collaboration.</a:t>
            </a:r>
          </a:p>
          <a:p>
            <a:pPr algn="just">
              <a:lnSpc>
                <a:spcPts val="4005"/>
              </a:lnSpc>
            </a:pPr>
            <a:endParaRPr lang="en-US" sz="3337" dirty="0">
              <a:solidFill>
                <a:srgbClr val="000000"/>
              </a:solidFill>
              <a:latin typeface="Arial Rounded MT Bold" pitchFamily="34" charset="0"/>
            </a:endParaRPr>
          </a:p>
          <a:p>
            <a:pPr algn="just">
              <a:lnSpc>
                <a:spcPts val="4005"/>
              </a:lnSpc>
            </a:pPr>
            <a:r>
              <a:rPr lang="en-US" sz="3337" dirty="0">
                <a:solidFill>
                  <a:srgbClr val="000000"/>
                </a:solidFill>
                <a:latin typeface="Arial Rounded MT Bold" pitchFamily="34" charset="0"/>
              </a:rPr>
              <a:t>•	</a:t>
            </a:r>
            <a:r>
              <a:rPr lang="en-US" sz="3337" u="sng" dirty="0">
                <a:solidFill>
                  <a:srgbClr val="000000"/>
                </a:solidFill>
                <a:latin typeface="Arial Rounded MT Bold" pitchFamily="34" charset="0"/>
              </a:rPr>
              <a:t>Logistics Support: </a:t>
            </a:r>
            <a:r>
              <a:rPr lang="en-US" sz="3337" dirty="0">
                <a:solidFill>
                  <a:srgbClr val="000000"/>
                </a:solidFill>
                <a:latin typeface="Arial Rounded MT Bold" pitchFamily="34" charset="0"/>
              </a:rPr>
              <a:t>Integration with logistics providers to ensure smooth and efficient delivery of products.</a:t>
            </a:r>
          </a:p>
          <a:p>
            <a:pPr algn="just">
              <a:lnSpc>
                <a:spcPts val="4005"/>
              </a:lnSpc>
            </a:pPr>
            <a:endParaRPr lang="en-US" sz="3337" dirty="0">
              <a:solidFill>
                <a:srgbClr val="000000"/>
              </a:solidFill>
              <a:latin typeface="Arial Rounded MT Bold" pitchFamily="34" charset="0"/>
            </a:endParaRPr>
          </a:p>
          <a:p>
            <a:pPr algn="just">
              <a:lnSpc>
                <a:spcPts val="4005"/>
              </a:lnSpc>
              <a:spcBef>
                <a:spcPct val="0"/>
              </a:spcBef>
            </a:pPr>
            <a:endParaRPr lang="en-US" sz="3337" dirty="0">
              <a:solidFill>
                <a:srgbClr val="000000"/>
              </a:solidFill>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752600" y="1257300"/>
            <a:ext cx="14976963" cy="3124766"/>
          </a:xfrm>
          <a:prstGeom prst="rect">
            <a:avLst/>
          </a:prstGeom>
        </p:spPr>
        <p:txBody>
          <a:bodyPr lIns="0" tIns="0" rIns="0" bIns="0" rtlCol="0" anchor="t">
            <a:spAutoFit/>
          </a:bodyPr>
          <a:lstStyle/>
          <a:p>
            <a:pPr algn="just">
              <a:lnSpc>
                <a:spcPts val="4866"/>
              </a:lnSpc>
              <a:spcBef>
                <a:spcPct val="0"/>
              </a:spcBef>
            </a:pPr>
            <a:r>
              <a:rPr lang="en-US" sz="4055" dirty="0">
                <a:solidFill>
                  <a:srgbClr val="000000"/>
                </a:solidFill>
                <a:latin typeface="Gill Sans MT Condensed" pitchFamily="34" charset="0"/>
              </a:rPr>
              <a:t>The potential impact of the platform is significant. By connecting farmers directly with businessmen, it eliminates intermediaries and reduces costs, resulting in higher profits for farmers and lower prices for businessmen. Additionally, the platform promotes transparency and trust, fostering long-term relationships and collaborations. Overall, the online platform has the potential to revolutionize the agriculture industry and drive economic growth.                                          </a:t>
            </a:r>
          </a:p>
        </p:txBody>
      </p:sp>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04800" y="1707822"/>
            <a:ext cx="17564100" cy="2404504"/>
          </a:xfrm>
          <a:prstGeom prst="rect">
            <a:avLst/>
          </a:prstGeom>
        </p:spPr>
        <p:txBody>
          <a:bodyPr wrap="square" lIns="0" tIns="0" rIns="0" bIns="0" rtlCol="0" anchor="t">
            <a:spAutoFit/>
          </a:bodyPr>
          <a:lstStyle/>
          <a:p>
            <a:pPr algn="ctr">
              <a:lnSpc>
                <a:spcPts val="17049"/>
              </a:lnSpc>
            </a:pPr>
            <a:r>
              <a:rPr lang="en-US" sz="20000" dirty="0">
                <a:solidFill>
                  <a:schemeClr val="bg1"/>
                </a:solidFill>
                <a:latin typeface="Brush Script MT" pitchFamily="66" charset="0"/>
              </a:rPr>
              <a:t>Thank you </a:t>
            </a:r>
          </a:p>
        </p:txBody>
      </p:sp>
      <p:sp>
        <p:nvSpPr>
          <p:cNvPr id="4" name="TextBox 3"/>
          <p:cNvSpPr txBox="1"/>
          <p:nvPr/>
        </p:nvSpPr>
        <p:spPr>
          <a:xfrm>
            <a:off x="1752600" y="5448300"/>
            <a:ext cx="14788536" cy="923330"/>
          </a:xfrm>
          <a:prstGeom prst="rect">
            <a:avLst/>
          </a:prstGeom>
          <a:noFill/>
        </p:spPr>
        <p:txBody>
          <a:bodyPr wrap="none" rtlCol="0">
            <a:spAutoFit/>
          </a:bodyPr>
          <a:lstStyle/>
          <a:p>
            <a:r>
              <a:rPr lang="en-US" sz="5400" i="1" dirty="0" smtClean="0">
                <a:solidFill>
                  <a:schemeClr val="bg2"/>
                </a:solidFill>
                <a:latin typeface="Arial Rounded MT Bold" pitchFamily="34" charset="0"/>
              </a:rPr>
              <a:t>“SAVE INDIA FROM AGRICULTURE CRISIS”</a:t>
            </a:r>
            <a:endParaRPr lang="en-US" sz="5400" i="1" dirty="0">
              <a:solidFill>
                <a:schemeClr val="bg2"/>
              </a:solidFill>
              <a:latin typeface="Arial Rounded MT Bold" pitchFamily="34" charset="0"/>
            </a:endParaRPr>
          </a:p>
        </p:txBody>
      </p:sp>
    </p:spTree>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xmlns="" val="914774262"/>
              </p:ext>
            </p:extLst>
          </p:nvPr>
        </p:nvGraphicFramePr>
        <p:xfrm>
          <a:off x="8839200" y="495300"/>
          <a:ext cx="5706436" cy="9543733"/>
        </p:xfrm>
        <a:graphic>
          <a:graphicData uri="http://schemas.openxmlformats.org/drawingml/2006/table">
            <a:tbl>
              <a:tblPr/>
              <a:tblGrid>
                <a:gridCol w="5706436">
                  <a:extLst>
                    <a:ext uri="{9D8B030D-6E8A-4147-A177-3AD203B41FA5}">
                      <a16:colId xmlns:a16="http://schemas.microsoft.com/office/drawing/2014/main" xmlns="" val="20000"/>
                    </a:ext>
                  </a:extLst>
                </a:gridCol>
              </a:tblGrid>
              <a:tr h="1133475">
                <a:tc>
                  <a:txBody>
                    <a:bodyPr/>
                    <a:lstStyle/>
                    <a:p>
                      <a:pPr algn="l">
                        <a:lnSpc>
                          <a:spcPts val="4759"/>
                        </a:lnSpc>
                        <a:defRPr/>
                      </a:pPr>
                      <a:r>
                        <a:rPr lang="en-US" sz="3399" b="1" u="sng" dirty="0">
                          <a:solidFill>
                            <a:schemeClr val="tx1"/>
                          </a:solidFill>
                          <a:latin typeface="Calibri" pitchFamily="34" charset="0"/>
                          <a:cs typeface="Calibri" pitchFamily="34" charset="0"/>
                          <a:hlinkClick r:id="rId2" action="ppaction://hlinksldjump">
                            <a:extLst>
                              <a:ext uri="{A12FA001-AC4F-418D-AE19-62706E023703}">
                                <ahyp:hlinkClr xmlns:ahyp="http://schemas.microsoft.com/office/drawing/2018/hyperlinkcolor" xmlns="" val="tx"/>
                              </a:ext>
                            </a:extLst>
                          </a:hlinkClick>
                        </a:rPr>
                        <a:t>Introduction</a:t>
                      </a:r>
                      <a:endParaRPr lang="en-US" sz="1100" b="1" dirty="0">
                        <a:solidFill>
                          <a:schemeClr val="tx1"/>
                        </a:solidFill>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0"/>
                  </a:ext>
                </a:extLst>
              </a:tr>
              <a:tr h="1143000">
                <a:tc>
                  <a:txBody>
                    <a:bodyPr/>
                    <a:lstStyle/>
                    <a:p>
                      <a:pPr algn="l">
                        <a:lnSpc>
                          <a:spcPts val="4759"/>
                        </a:lnSpc>
                        <a:defRPr/>
                      </a:pPr>
                      <a:r>
                        <a:rPr lang="en-US" sz="3399" b="1" u="sng" dirty="0">
                          <a:solidFill>
                            <a:srgbClr val="100F0D"/>
                          </a:solidFill>
                          <a:latin typeface="Calibri" pitchFamily="34" charset="0"/>
                          <a:cs typeface="Calibri" pitchFamily="34" charset="0"/>
                        </a:rPr>
                        <a:t>Problem Statement</a:t>
                      </a:r>
                      <a:endParaRPr lang="en-US" sz="1100" b="1"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1"/>
                  </a:ext>
                </a:extLst>
              </a:tr>
              <a:tr h="1143000">
                <a:tc>
                  <a:txBody>
                    <a:bodyPr/>
                    <a:lstStyle/>
                    <a:p>
                      <a:pPr algn="l">
                        <a:lnSpc>
                          <a:spcPts val="4759"/>
                        </a:lnSpc>
                        <a:defRPr/>
                      </a:pPr>
                      <a:r>
                        <a:rPr lang="en-US" sz="3399" b="1" u="sng" dirty="0">
                          <a:solidFill>
                            <a:srgbClr val="100F0D"/>
                          </a:solidFill>
                          <a:latin typeface="Calibri" pitchFamily="34" charset="0"/>
                          <a:cs typeface="Calibri" pitchFamily="34" charset="0"/>
                        </a:rPr>
                        <a:t>The Opportunity</a:t>
                      </a:r>
                      <a:endParaRPr lang="en-US" sz="1100" b="1"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2"/>
                  </a:ext>
                </a:extLst>
              </a:tr>
              <a:tr h="1143000">
                <a:tc>
                  <a:txBody>
                    <a:bodyPr/>
                    <a:lstStyle/>
                    <a:p>
                      <a:pPr algn="l">
                        <a:lnSpc>
                          <a:spcPts val="4759"/>
                        </a:lnSpc>
                        <a:defRPr/>
                      </a:pPr>
                      <a:r>
                        <a:rPr lang="en-US" sz="3399" b="1" u="sng" dirty="0">
                          <a:solidFill>
                            <a:srgbClr val="100F0D"/>
                          </a:solidFill>
                          <a:latin typeface="Calibri" pitchFamily="34" charset="0"/>
                          <a:cs typeface="Calibri" pitchFamily="34" charset="0"/>
                        </a:rPr>
                        <a:t>Features of the Online Platform</a:t>
                      </a:r>
                      <a:endParaRPr lang="en-US" sz="1100" b="1"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3"/>
                  </a:ext>
                </a:extLst>
              </a:tr>
              <a:tr h="1143000">
                <a:tc>
                  <a:txBody>
                    <a:bodyPr/>
                    <a:lstStyle/>
                    <a:p>
                      <a:pPr algn="l">
                        <a:lnSpc>
                          <a:spcPts val="4759"/>
                        </a:lnSpc>
                        <a:defRPr/>
                      </a:pPr>
                      <a:r>
                        <a:rPr lang="en-US" sz="3399" b="1" u="sng" dirty="0">
                          <a:solidFill>
                            <a:srgbClr val="100F0D"/>
                          </a:solidFill>
                          <a:latin typeface="Calibri" pitchFamily="34" charset="0"/>
                          <a:cs typeface="Calibri" pitchFamily="34" charset="0"/>
                        </a:rPr>
                        <a:t>Implementation Plan</a:t>
                      </a:r>
                      <a:endParaRPr lang="en-US" sz="1100" b="1"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4"/>
                  </a:ext>
                </a:extLst>
              </a:tr>
              <a:tr h="1143000">
                <a:tc>
                  <a:txBody>
                    <a:bodyPr/>
                    <a:lstStyle/>
                    <a:p>
                      <a:pPr algn="l">
                        <a:lnSpc>
                          <a:spcPts val="4759"/>
                        </a:lnSpc>
                        <a:defRPr/>
                      </a:pPr>
                      <a:r>
                        <a:rPr lang="en-US" sz="3399" b="1" u="sng" dirty="0">
                          <a:solidFill>
                            <a:srgbClr val="100F0D"/>
                          </a:solidFill>
                          <a:latin typeface="Calibri" pitchFamily="34" charset="0"/>
                          <a:cs typeface="Calibri" pitchFamily="34" charset="0"/>
                        </a:rPr>
                        <a:t>Potential Challenges</a:t>
                      </a:r>
                      <a:endParaRPr lang="en-US" sz="1100" b="1"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5"/>
                  </a:ext>
                </a:extLst>
              </a:tr>
              <a:tr h="1143000">
                <a:tc>
                  <a:txBody>
                    <a:bodyPr/>
                    <a:lstStyle/>
                    <a:p>
                      <a:pPr algn="l">
                        <a:lnSpc>
                          <a:spcPts val="4759"/>
                        </a:lnSpc>
                        <a:defRPr/>
                      </a:pPr>
                      <a:r>
                        <a:rPr lang="en-US" sz="3399" b="1" u="sng" dirty="0">
                          <a:solidFill>
                            <a:schemeClr val="tx1"/>
                          </a:solidFill>
                          <a:latin typeface="Calibri" pitchFamily="34" charset="0"/>
                          <a:cs typeface="Calibri" pitchFamily="34" charset="0"/>
                          <a:hlinkClick r:id="rId3" action="ppaction://hlinksldjump">
                            <a:extLst>
                              <a:ext uri="{A12FA001-AC4F-418D-AE19-62706E023703}">
                                <ahyp:hlinkClr xmlns:ahyp="http://schemas.microsoft.com/office/drawing/2018/hyperlinkcolor" xmlns="" val="tx"/>
                              </a:ext>
                            </a:extLst>
                          </a:hlinkClick>
                        </a:rPr>
                        <a:t>Conclusion</a:t>
                      </a:r>
                      <a:endParaRPr lang="en-US" sz="1100" b="1" dirty="0">
                        <a:solidFill>
                          <a:schemeClr val="tx1"/>
                        </a:solidFill>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6"/>
                  </a:ext>
                </a:extLst>
              </a:tr>
              <a:tr h="1133475">
                <a:tc>
                  <a:txBody>
                    <a:bodyPr/>
                    <a:lstStyle/>
                    <a:p>
                      <a:pPr algn="l">
                        <a:lnSpc>
                          <a:spcPts val="4759"/>
                        </a:lnSpc>
                        <a:defRPr/>
                      </a:pPr>
                      <a:endParaRPr lang="en-US" sz="1100" dirty="0">
                        <a:latin typeface="Calibri" pitchFamily="34" charset="0"/>
                        <a:cs typeface="Calibri" pitchFamily="34"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0" cap="flat" cmpd="sng" algn="ctr">
                      <a:solidFill>
                        <a:srgbClr val="E6E6E6"/>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grpSp>
        <p:nvGrpSpPr>
          <p:cNvPr id="3" name="Group 3"/>
          <p:cNvGrpSpPr/>
          <p:nvPr/>
        </p:nvGrpSpPr>
        <p:grpSpPr>
          <a:xfrm>
            <a:off x="1028700" y="2902011"/>
            <a:ext cx="7524452" cy="3866734"/>
            <a:chOff x="0" y="-9525"/>
            <a:chExt cx="10032603" cy="5155645"/>
          </a:xfrm>
        </p:grpSpPr>
        <p:sp>
          <p:nvSpPr>
            <p:cNvPr id="4" name="TextBox 4"/>
            <p:cNvSpPr txBox="1"/>
            <p:nvPr/>
          </p:nvSpPr>
          <p:spPr>
            <a:xfrm>
              <a:off x="0" y="-9525"/>
              <a:ext cx="10032603" cy="4103688"/>
            </a:xfrm>
            <a:prstGeom prst="rect">
              <a:avLst/>
            </a:prstGeom>
          </p:spPr>
          <p:txBody>
            <a:bodyPr lIns="0" tIns="0" rIns="0" bIns="0" rtlCol="0" anchor="t">
              <a:spAutoFit/>
            </a:bodyPr>
            <a:lstStyle/>
            <a:p>
              <a:pPr algn="l">
                <a:lnSpc>
                  <a:spcPts val="11964"/>
                </a:lnSpc>
              </a:pPr>
              <a:r>
                <a:rPr lang="en-US" sz="9970" dirty="0" smtClean="0">
                  <a:solidFill>
                    <a:srgbClr val="100F0D"/>
                  </a:solidFill>
                  <a:latin typeface="High Tower Text" pitchFamily="18" charset="0"/>
                </a:rPr>
                <a:t>Idea </a:t>
              </a:r>
              <a:r>
                <a:rPr lang="en-US" sz="9970" dirty="0">
                  <a:solidFill>
                    <a:srgbClr val="100F0D"/>
                  </a:solidFill>
                  <a:latin typeface="High Tower Text" pitchFamily="18" charset="0"/>
                </a:rPr>
                <a:t>Structure</a:t>
              </a:r>
            </a:p>
          </p:txBody>
        </p:sp>
        <p:sp>
          <p:nvSpPr>
            <p:cNvPr id="5" name="TextBox 5"/>
            <p:cNvSpPr txBox="1"/>
            <p:nvPr/>
          </p:nvSpPr>
          <p:spPr>
            <a:xfrm>
              <a:off x="0" y="4256988"/>
              <a:ext cx="7125348" cy="889132"/>
            </a:xfrm>
            <a:prstGeom prst="rect">
              <a:avLst/>
            </a:prstGeom>
          </p:spPr>
          <p:txBody>
            <a:bodyPr lIns="0" tIns="0" rIns="0" bIns="0" rtlCol="0" anchor="t">
              <a:spAutoFit/>
            </a:bodyPr>
            <a:lstStyle/>
            <a:p>
              <a:pPr marL="0" lvl="0" indent="0" algn="l">
                <a:lnSpc>
                  <a:spcPts val="5184"/>
                </a:lnSpc>
                <a:spcBef>
                  <a:spcPct val="0"/>
                </a:spcBef>
              </a:pPr>
              <a:r>
                <a:rPr lang="en-US" sz="3200" u="none" dirty="0">
                  <a:solidFill>
                    <a:srgbClr val="1DBB86"/>
                  </a:solidFill>
                  <a:latin typeface="Arial Black" pitchFamily="34" charset="0"/>
                </a:rPr>
                <a:t>Topics we will </a:t>
              </a:r>
              <a:r>
                <a:rPr lang="en-US" sz="3200" dirty="0" smtClean="0">
                  <a:solidFill>
                    <a:srgbClr val="1DBB86"/>
                  </a:solidFill>
                  <a:latin typeface="Arial Black" pitchFamily="34" charset="0"/>
                </a:rPr>
                <a:t>discuss</a:t>
              </a:r>
              <a:endParaRPr lang="en-US" sz="3200" u="none" dirty="0">
                <a:solidFill>
                  <a:srgbClr val="1DBB86"/>
                </a:solidFill>
                <a:latin typeface="Arial Black" pitchFamily="34" charset="0"/>
              </a:endParaRPr>
            </a:p>
          </p:txBody>
        </p:sp>
      </p:grpSp>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12691" y="0"/>
            <a:ext cx="6475309" cy="10287000"/>
            <a:chOff x="0" y="0"/>
            <a:chExt cx="8633746" cy="13716000"/>
          </a:xfrm>
        </p:grpSpPr>
        <p:pic>
          <p:nvPicPr>
            <p:cNvPr id="3" name="Picture 3"/>
            <p:cNvPicPr>
              <a:picLocks noChangeAspect="1"/>
            </p:cNvPicPr>
            <p:nvPr/>
          </p:nvPicPr>
          <p:blipFill>
            <a:blip r:embed="rId2"/>
            <a:srcRect l="23450" r="13602"/>
            <a:stretch>
              <a:fillRect/>
            </a:stretch>
          </p:blipFill>
          <p:spPr>
            <a:xfrm>
              <a:off x="0" y="0"/>
              <a:ext cx="8633746" cy="13716000"/>
            </a:xfrm>
            <a:prstGeom prst="rect">
              <a:avLst/>
            </a:prstGeom>
          </p:spPr>
        </p:pic>
      </p:grpSp>
      <p:sp>
        <p:nvSpPr>
          <p:cNvPr id="4" name="TextBox 4"/>
          <p:cNvSpPr txBox="1"/>
          <p:nvPr/>
        </p:nvSpPr>
        <p:spPr>
          <a:xfrm>
            <a:off x="864454" y="845404"/>
            <a:ext cx="8868751" cy="1238118"/>
          </a:xfrm>
          <a:prstGeom prst="rect">
            <a:avLst/>
          </a:prstGeom>
        </p:spPr>
        <p:txBody>
          <a:bodyPr lIns="0" tIns="0" rIns="0" bIns="0" rtlCol="0" anchor="t">
            <a:spAutoFit/>
          </a:bodyPr>
          <a:lstStyle/>
          <a:p>
            <a:pPr algn="l">
              <a:lnSpc>
                <a:spcPts val="9600"/>
              </a:lnSpc>
            </a:pPr>
            <a:r>
              <a:rPr lang="en-US" sz="8000" u="sng" dirty="0">
                <a:solidFill>
                  <a:srgbClr val="100F0D"/>
                </a:solidFill>
                <a:latin typeface="High Tower Text" pitchFamily="18" charset="0"/>
              </a:rPr>
              <a:t>Introduction</a:t>
            </a:r>
          </a:p>
        </p:txBody>
      </p:sp>
      <p:grpSp>
        <p:nvGrpSpPr>
          <p:cNvPr id="5" name="Group 5"/>
          <p:cNvGrpSpPr/>
          <p:nvPr/>
        </p:nvGrpSpPr>
        <p:grpSpPr>
          <a:xfrm>
            <a:off x="902634" y="2917822"/>
            <a:ext cx="8868751" cy="4415636"/>
            <a:chOff x="0" y="-47625"/>
            <a:chExt cx="11825001" cy="5887514"/>
          </a:xfrm>
        </p:grpSpPr>
        <p:sp>
          <p:nvSpPr>
            <p:cNvPr id="6" name="TextBox 6"/>
            <p:cNvSpPr txBox="1"/>
            <p:nvPr/>
          </p:nvSpPr>
          <p:spPr>
            <a:xfrm>
              <a:off x="0" y="-47625"/>
              <a:ext cx="11825001" cy="946328"/>
            </a:xfrm>
            <a:prstGeom prst="rect">
              <a:avLst/>
            </a:prstGeom>
          </p:spPr>
          <p:txBody>
            <a:bodyPr lIns="0" tIns="0" rIns="0" bIns="0" rtlCol="0" anchor="t">
              <a:spAutoFit/>
            </a:bodyPr>
            <a:lstStyle/>
            <a:p>
              <a:pPr marL="0" lvl="0" indent="0" algn="l">
                <a:lnSpc>
                  <a:spcPts val="5846"/>
                </a:lnSpc>
                <a:spcBef>
                  <a:spcPct val="0"/>
                </a:spcBef>
              </a:pPr>
              <a:r>
                <a:rPr lang="en-US" sz="4497" dirty="0">
                  <a:solidFill>
                    <a:srgbClr val="1DBB86"/>
                  </a:solidFill>
                  <a:latin typeface="Arial Black" pitchFamily="34" charset="0"/>
                </a:rPr>
                <a:t>Problem Statement</a:t>
              </a:r>
            </a:p>
          </p:txBody>
        </p:sp>
        <p:sp>
          <p:nvSpPr>
            <p:cNvPr id="7" name="TextBox 7"/>
            <p:cNvSpPr txBox="1"/>
            <p:nvPr/>
          </p:nvSpPr>
          <p:spPr>
            <a:xfrm>
              <a:off x="0" y="1629756"/>
              <a:ext cx="11825001" cy="4210133"/>
            </a:xfrm>
            <a:prstGeom prst="rect">
              <a:avLst/>
            </a:prstGeom>
          </p:spPr>
          <p:txBody>
            <a:bodyPr lIns="0" tIns="0" rIns="0" bIns="0" rtlCol="0" anchor="t">
              <a:spAutoFit/>
            </a:bodyPr>
            <a:lstStyle/>
            <a:p>
              <a:pPr algn="just">
                <a:lnSpc>
                  <a:spcPts val="4216"/>
                </a:lnSpc>
              </a:pPr>
              <a:r>
                <a:rPr lang="en-US" sz="2810" dirty="0">
                  <a:solidFill>
                    <a:srgbClr val="100F0D"/>
                  </a:solidFill>
                  <a:latin typeface="Arial Rounded MT Bold" pitchFamily="34" charset="0"/>
                </a:rPr>
                <a:t>• Farmers often have land but lack the financial resources to invest in cultivation and expansion.</a:t>
              </a:r>
            </a:p>
            <a:p>
              <a:pPr algn="just">
                <a:lnSpc>
                  <a:spcPts val="4216"/>
                </a:lnSpc>
              </a:pPr>
              <a:r>
                <a:rPr lang="en-US" sz="2810" dirty="0">
                  <a:solidFill>
                    <a:srgbClr val="100F0D"/>
                  </a:solidFill>
                  <a:latin typeface="Arial Rounded MT Bold" pitchFamily="34" charset="0"/>
                </a:rPr>
                <a:t>• On the other hand, businessmen have the capital but lack the land and expertise to engage in agricultural activities.</a:t>
              </a:r>
            </a:p>
            <a:p>
              <a:pPr algn="just">
                <a:lnSpc>
                  <a:spcPts val="4216"/>
                </a:lnSpc>
              </a:pPr>
              <a:endParaRPr lang="en-US" sz="2810" dirty="0">
                <a:solidFill>
                  <a:srgbClr val="100F0D"/>
                </a:solidFill>
                <a:latin typeface="Inter"/>
              </a:endParaRPr>
            </a:p>
          </p:txBody>
        </p:sp>
      </p:grpSp>
      <p:grpSp>
        <p:nvGrpSpPr>
          <p:cNvPr id="8" name="Group 8"/>
          <p:cNvGrpSpPr/>
          <p:nvPr/>
        </p:nvGrpSpPr>
        <p:grpSpPr>
          <a:xfrm>
            <a:off x="16992600" y="0"/>
            <a:ext cx="526099" cy="5297628"/>
            <a:chOff x="0" y="0"/>
            <a:chExt cx="138561" cy="1395260"/>
          </a:xfrm>
        </p:grpSpPr>
        <p:sp>
          <p:nvSpPr>
            <p:cNvPr id="9" name="Freeform 9"/>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10" name="TextBox 10"/>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785811" cy="10287000"/>
            <a:chOff x="0" y="0"/>
            <a:chExt cx="7714415" cy="13716000"/>
          </a:xfrm>
        </p:grpSpPr>
        <p:pic>
          <p:nvPicPr>
            <p:cNvPr id="3" name="Picture 3"/>
            <p:cNvPicPr>
              <a:picLocks noChangeAspect="1"/>
            </p:cNvPicPr>
            <p:nvPr/>
          </p:nvPicPr>
          <p:blipFill>
            <a:blip r:embed="rId2"/>
            <a:srcRect l="10665" r="35285" b="3926"/>
            <a:stretch>
              <a:fillRect/>
            </a:stretch>
          </p:blipFill>
          <p:spPr>
            <a:xfrm>
              <a:off x="0" y="0"/>
              <a:ext cx="7714415" cy="9101667"/>
            </a:xfrm>
            <a:prstGeom prst="rect">
              <a:avLst/>
            </a:prstGeom>
          </p:spPr>
        </p:pic>
        <p:pic>
          <p:nvPicPr>
            <p:cNvPr id="4" name="Picture 4"/>
            <p:cNvPicPr>
              <a:picLocks noChangeAspect="1"/>
            </p:cNvPicPr>
            <p:nvPr/>
          </p:nvPicPr>
          <p:blipFill>
            <a:blip r:embed="rId3"/>
            <a:srcRect l="8960" t="27525" r="9032"/>
            <a:stretch>
              <a:fillRect/>
            </a:stretch>
          </p:blipFill>
          <p:spPr>
            <a:xfrm>
              <a:off x="0" y="9165167"/>
              <a:ext cx="7714415" cy="4550833"/>
            </a:xfrm>
            <a:prstGeom prst="rect">
              <a:avLst/>
            </a:prstGeom>
          </p:spPr>
        </p:pic>
      </p:grpSp>
      <p:grpSp>
        <p:nvGrpSpPr>
          <p:cNvPr id="5" name="Group 5"/>
          <p:cNvGrpSpPr/>
          <p:nvPr/>
        </p:nvGrpSpPr>
        <p:grpSpPr>
          <a:xfrm>
            <a:off x="6907722" y="1021556"/>
            <a:ext cx="9709716" cy="7661561"/>
            <a:chOff x="0" y="-9525"/>
            <a:chExt cx="12946288" cy="10215414"/>
          </a:xfrm>
        </p:grpSpPr>
        <p:sp>
          <p:nvSpPr>
            <p:cNvPr id="6" name="TextBox 6"/>
            <p:cNvSpPr txBox="1"/>
            <p:nvPr/>
          </p:nvSpPr>
          <p:spPr>
            <a:xfrm>
              <a:off x="0" y="-9525"/>
              <a:ext cx="12946288" cy="1770741"/>
            </a:xfrm>
            <a:prstGeom prst="rect">
              <a:avLst/>
            </a:prstGeom>
          </p:spPr>
          <p:txBody>
            <a:bodyPr lIns="0" tIns="0" rIns="0" bIns="0" rtlCol="0" anchor="t">
              <a:spAutoFit/>
            </a:bodyPr>
            <a:lstStyle/>
            <a:p>
              <a:pPr algn="l">
                <a:lnSpc>
                  <a:spcPts val="10560"/>
                </a:lnSpc>
              </a:pPr>
              <a:r>
                <a:rPr lang="en-US" sz="8800" u="sng" dirty="0">
                  <a:solidFill>
                    <a:srgbClr val="100F0D"/>
                  </a:solidFill>
                  <a:latin typeface="High Tower Text" pitchFamily="18" charset="0"/>
                </a:rPr>
                <a:t>The Opportunity</a:t>
              </a:r>
            </a:p>
          </p:txBody>
        </p:sp>
        <p:sp>
          <p:nvSpPr>
            <p:cNvPr id="7" name="TextBox 7"/>
            <p:cNvSpPr txBox="1"/>
            <p:nvPr/>
          </p:nvSpPr>
          <p:spPr>
            <a:xfrm>
              <a:off x="0" y="4115163"/>
              <a:ext cx="12946288" cy="6090726"/>
            </a:xfrm>
            <a:prstGeom prst="rect">
              <a:avLst/>
            </a:prstGeom>
          </p:spPr>
          <p:txBody>
            <a:bodyPr lIns="0" tIns="0" rIns="0" bIns="0" rtlCol="0" anchor="t">
              <a:spAutoFit/>
            </a:bodyPr>
            <a:lstStyle/>
            <a:p>
              <a:pPr algn="just">
                <a:lnSpc>
                  <a:spcPts val="3960"/>
                </a:lnSpc>
              </a:pPr>
              <a:r>
                <a:rPr lang="en-US" sz="2640" dirty="0">
                  <a:solidFill>
                    <a:srgbClr val="100F0D"/>
                  </a:solidFill>
                  <a:latin typeface="Arial Rounded MT Bold" pitchFamily="34" charset="0"/>
                </a:rPr>
                <a:t>• Our project aims to bridge this gap by creating an online platform that connects farmers and businessmen, enabling them to collaborate and mutually benefit from each other's resources and expertise.</a:t>
              </a:r>
            </a:p>
            <a:p>
              <a:pPr algn="just">
                <a:lnSpc>
                  <a:spcPts val="3960"/>
                </a:lnSpc>
              </a:pPr>
              <a:r>
                <a:rPr lang="en-US" sz="2640" dirty="0">
                  <a:solidFill>
                    <a:srgbClr val="100F0D"/>
                  </a:solidFill>
                  <a:latin typeface="Arial Rounded MT Bold" pitchFamily="34" charset="0"/>
                </a:rPr>
                <a:t>• By leveraging technology, we can create a scalable and efficient solution that revolutionizes the agricultural industry and creates new opportunities for both farmers and businessmen.</a:t>
              </a:r>
            </a:p>
            <a:p>
              <a:pPr algn="just">
                <a:lnSpc>
                  <a:spcPts val="3960"/>
                </a:lnSpc>
              </a:pPr>
              <a:endParaRPr lang="en-US" sz="2640" dirty="0">
                <a:solidFill>
                  <a:srgbClr val="100F0D"/>
                </a:solidFill>
                <a:latin typeface="Inter"/>
              </a:endParaRPr>
            </a:p>
          </p:txBody>
        </p:sp>
      </p:grpSp>
      <p:grpSp>
        <p:nvGrpSpPr>
          <p:cNvPr id="8" name="Group 8"/>
          <p:cNvGrpSpPr/>
          <p:nvPr/>
        </p:nvGrpSpPr>
        <p:grpSpPr>
          <a:xfrm>
            <a:off x="457200" y="4989372"/>
            <a:ext cx="526099" cy="5297628"/>
            <a:chOff x="0" y="0"/>
            <a:chExt cx="138561" cy="1395260"/>
          </a:xfrm>
        </p:grpSpPr>
        <p:sp>
          <p:nvSpPr>
            <p:cNvPr id="9" name="Freeform 9"/>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10" name="TextBox 10"/>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0356" y="1086756"/>
            <a:ext cx="16230600" cy="827053"/>
          </a:xfrm>
          <a:prstGeom prst="rect">
            <a:avLst/>
          </a:prstGeom>
        </p:spPr>
        <p:txBody>
          <a:bodyPr lIns="0" tIns="0" rIns="0" bIns="0" rtlCol="0" anchor="t">
            <a:spAutoFit/>
          </a:bodyPr>
          <a:lstStyle/>
          <a:p>
            <a:pPr marL="0" lvl="0" indent="0" algn="l">
              <a:lnSpc>
                <a:spcPts val="6627"/>
              </a:lnSpc>
              <a:spcBef>
                <a:spcPct val="0"/>
              </a:spcBef>
            </a:pPr>
            <a:r>
              <a:rPr lang="en-US" sz="5098" dirty="0">
                <a:solidFill>
                  <a:srgbClr val="1DBB86"/>
                </a:solidFill>
                <a:latin typeface="Arial Black" pitchFamily="34" charset="0"/>
              </a:rPr>
              <a:t>Increased Access to Capital for Farmers</a:t>
            </a:r>
          </a:p>
        </p:txBody>
      </p:sp>
      <p:sp>
        <p:nvSpPr>
          <p:cNvPr id="3" name="TextBox 3"/>
          <p:cNvSpPr txBox="1"/>
          <p:nvPr/>
        </p:nvSpPr>
        <p:spPr>
          <a:xfrm>
            <a:off x="1530356" y="2441453"/>
            <a:ext cx="15227289" cy="2152320"/>
          </a:xfrm>
          <a:prstGeom prst="rect">
            <a:avLst/>
          </a:prstGeom>
        </p:spPr>
        <p:txBody>
          <a:bodyPr lIns="0" tIns="0" rIns="0" bIns="0" rtlCol="0" anchor="t">
            <a:spAutoFit/>
          </a:bodyPr>
          <a:lstStyle/>
          <a:p>
            <a:pPr algn="l">
              <a:lnSpc>
                <a:spcPts val="4257"/>
              </a:lnSpc>
            </a:pPr>
            <a:r>
              <a:rPr lang="en-US" sz="2838" dirty="0">
                <a:solidFill>
                  <a:srgbClr val="100F0D"/>
                </a:solidFill>
                <a:latin typeface="Arial Rounded MT Bold" pitchFamily="34" charset="0"/>
              </a:rPr>
              <a:t>An online platform can provide farmers with access to a wider network of potential investors and lenders. This can help farmers secure the necessary funding for their agricultural projects, such as purchasing new equipment or expanding their operations</a:t>
            </a:r>
            <a:r>
              <a:rPr lang="en-US" sz="2838" dirty="0">
                <a:solidFill>
                  <a:srgbClr val="100F0D"/>
                </a:solidFill>
                <a:latin typeface="Inter"/>
              </a:rPr>
              <a:t>.</a:t>
            </a:r>
          </a:p>
        </p:txBody>
      </p:sp>
      <p:sp>
        <p:nvSpPr>
          <p:cNvPr id="5" name="TextBox 5"/>
          <p:cNvSpPr txBox="1"/>
          <p:nvPr/>
        </p:nvSpPr>
        <p:spPr>
          <a:xfrm>
            <a:off x="1447800" y="4838700"/>
            <a:ext cx="16230600" cy="827053"/>
          </a:xfrm>
          <a:prstGeom prst="rect">
            <a:avLst/>
          </a:prstGeom>
        </p:spPr>
        <p:txBody>
          <a:bodyPr lIns="0" tIns="0" rIns="0" bIns="0" rtlCol="0" anchor="t">
            <a:spAutoFit/>
          </a:bodyPr>
          <a:lstStyle/>
          <a:p>
            <a:pPr marL="0" lvl="0" indent="0" algn="l">
              <a:lnSpc>
                <a:spcPts val="6627"/>
              </a:lnSpc>
              <a:spcBef>
                <a:spcPct val="0"/>
              </a:spcBef>
            </a:pPr>
            <a:r>
              <a:rPr lang="en-US" sz="5098" dirty="0">
                <a:solidFill>
                  <a:srgbClr val="1DBB86"/>
                </a:solidFill>
                <a:latin typeface="Arial Black" pitchFamily="34" charset="0"/>
              </a:rPr>
              <a:t>Opportunities for Business Growth</a:t>
            </a:r>
          </a:p>
        </p:txBody>
      </p:sp>
      <p:sp>
        <p:nvSpPr>
          <p:cNvPr id="6" name="TextBox 6"/>
          <p:cNvSpPr txBox="1"/>
          <p:nvPr/>
        </p:nvSpPr>
        <p:spPr>
          <a:xfrm>
            <a:off x="1530356" y="5944420"/>
            <a:ext cx="15227289" cy="2077061"/>
          </a:xfrm>
          <a:prstGeom prst="rect">
            <a:avLst/>
          </a:prstGeom>
        </p:spPr>
        <p:txBody>
          <a:bodyPr lIns="0" tIns="0" rIns="0" bIns="0" rtlCol="0" anchor="t">
            <a:spAutoFit/>
          </a:bodyPr>
          <a:lstStyle/>
          <a:p>
            <a:pPr algn="l">
              <a:lnSpc>
                <a:spcPts val="4126"/>
              </a:lnSpc>
            </a:pPr>
            <a:r>
              <a:rPr lang="en-US" sz="2750" dirty="0">
                <a:solidFill>
                  <a:srgbClr val="100F0D"/>
                </a:solidFill>
                <a:latin typeface="Arial Rounded MT Bold" pitchFamily="34" charset="0"/>
              </a:rPr>
              <a:t>An online platform can create new opportunities for business growth for both farmers and businessmen. Farmers can expand their customer base and reach a larger market through the platform. On the other hand, businessmen can discover new suppliers and establish partnerships with farmers to meet the demand for agricultural products.</a:t>
            </a:r>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25192325" cy="4064069"/>
          </a:xfrm>
        </p:grpSpPr>
        <p:pic>
          <p:nvPicPr>
            <p:cNvPr id="3" name="Picture 3"/>
            <p:cNvPicPr>
              <a:picLocks noChangeAspect="1"/>
            </p:cNvPicPr>
            <p:nvPr/>
          </p:nvPicPr>
          <p:blipFill>
            <a:blip r:embed="rId2"/>
            <a:srcRect t="29467" b="41789"/>
            <a:stretch>
              <a:fillRect/>
            </a:stretch>
          </p:blipFill>
          <p:spPr>
            <a:xfrm>
              <a:off x="0" y="0"/>
              <a:ext cx="25192325" cy="4064069"/>
            </a:xfrm>
            <a:prstGeom prst="rect">
              <a:avLst/>
            </a:prstGeom>
          </p:spPr>
        </p:pic>
      </p:grpSp>
      <p:grpSp>
        <p:nvGrpSpPr>
          <p:cNvPr id="4" name="Group 4"/>
          <p:cNvGrpSpPr/>
          <p:nvPr/>
        </p:nvGrpSpPr>
        <p:grpSpPr>
          <a:xfrm>
            <a:off x="864454" y="3804848"/>
            <a:ext cx="16559092" cy="2031672"/>
            <a:chOff x="0" y="-19050"/>
            <a:chExt cx="22078790" cy="2708897"/>
          </a:xfrm>
        </p:grpSpPr>
        <p:sp>
          <p:nvSpPr>
            <p:cNvPr id="5" name="TextBox 5"/>
            <p:cNvSpPr txBox="1"/>
            <p:nvPr/>
          </p:nvSpPr>
          <p:spPr>
            <a:xfrm>
              <a:off x="0" y="-19050"/>
              <a:ext cx="22078790" cy="1644650"/>
            </a:xfrm>
            <a:prstGeom prst="rect">
              <a:avLst/>
            </a:prstGeom>
          </p:spPr>
          <p:txBody>
            <a:bodyPr lIns="0" tIns="0" rIns="0" bIns="0" rtlCol="0" anchor="t">
              <a:spAutoFit/>
            </a:bodyPr>
            <a:lstStyle/>
            <a:p>
              <a:pPr algn="l">
                <a:lnSpc>
                  <a:spcPts val="9600"/>
                </a:lnSpc>
              </a:pPr>
              <a:r>
                <a:rPr lang="en-US" sz="8000" u="sng" dirty="0">
                  <a:solidFill>
                    <a:srgbClr val="FFFFFF"/>
                  </a:solidFill>
                  <a:latin typeface="High Tower Text" pitchFamily="18" charset="0"/>
                </a:rPr>
                <a:t>Features of the Online Platform</a:t>
              </a:r>
            </a:p>
          </p:txBody>
        </p:sp>
        <p:sp>
          <p:nvSpPr>
            <p:cNvPr id="6" name="TextBox 6"/>
            <p:cNvSpPr txBox="1"/>
            <p:nvPr/>
          </p:nvSpPr>
          <p:spPr>
            <a:xfrm>
              <a:off x="0" y="1971702"/>
              <a:ext cx="22078790" cy="718145"/>
            </a:xfrm>
            <a:prstGeom prst="rect">
              <a:avLst/>
            </a:prstGeom>
          </p:spPr>
          <p:txBody>
            <a:bodyPr lIns="0" tIns="0" rIns="0" bIns="0" rtlCol="0" anchor="t">
              <a:spAutoFit/>
            </a:bodyPr>
            <a:lstStyle/>
            <a:p>
              <a:pPr marL="0" lvl="0" indent="0" algn="l">
                <a:lnSpc>
                  <a:spcPts val="4160"/>
                </a:lnSpc>
                <a:spcBef>
                  <a:spcPct val="0"/>
                </a:spcBef>
              </a:pPr>
              <a:r>
                <a:rPr lang="en-US" sz="3200" dirty="0">
                  <a:solidFill>
                    <a:srgbClr val="48FFC2"/>
                  </a:solidFill>
                  <a:latin typeface="Arial Black" pitchFamily="34" charset="0"/>
                </a:rPr>
                <a:t>Farmers' Showcase                            </a:t>
              </a:r>
              <a:r>
                <a:rPr lang="en-US" sz="3200" dirty="0" smtClean="0">
                  <a:solidFill>
                    <a:srgbClr val="48FFC2"/>
                  </a:solidFill>
                  <a:latin typeface="Arial Black" pitchFamily="34" charset="0"/>
                </a:rPr>
                <a:t> </a:t>
              </a:r>
              <a:r>
                <a:rPr lang="en-US" sz="3200" dirty="0">
                  <a:solidFill>
                    <a:srgbClr val="48FFC2"/>
                  </a:solidFill>
                  <a:latin typeface="Arial Black" pitchFamily="34" charset="0"/>
                </a:rPr>
                <a:t>Investment Opportunities</a:t>
              </a:r>
            </a:p>
          </p:txBody>
        </p:sp>
      </p:grpSp>
      <p:sp>
        <p:nvSpPr>
          <p:cNvPr id="7" name="TextBox 7"/>
          <p:cNvSpPr txBox="1"/>
          <p:nvPr/>
        </p:nvSpPr>
        <p:spPr>
          <a:xfrm>
            <a:off x="864454" y="6312358"/>
            <a:ext cx="7054483" cy="2657475"/>
          </a:xfrm>
          <a:prstGeom prst="rect">
            <a:avLst/>
          </a:prstGeom>
        </p:spPr>
        <p:txBody>
          <a:bodyPr lIns="0" tIns="0" rIns="0" bIns="0" rtlCol="0" anchor="t">
            <a:spAutoFit/>
          </a:bodyPr>
          <a:lstStyle/>
          <a:p>
            <a:pPr algn="just">
              <a:lnSpc>
                <a:spcPts val="3000"/>
              </a:lnSpc>
            </a:pPr>
            <a:r>
              <a:rPr lang="en-US" sz="2000" dirty="0">
                <a:solidFill>
                  <a:srgbClr val="FFFFFF"/>
                </a:solidFill>
                <a:latin typeface="Arial Rounded MT Bold" pitchFamily="34" charset="0"/>
              </a:rPr>
              <a:t>• Farmers can create profiles and showcase their land and agricultural products.</a:t>
            </a:r>
          </a:p>
          <a:p>
            <a:pPr algn="just">
              <a:lnSpc>
                <a:spcPts val="3000"/>
              </a:lnSpc>
            </a:pPr>
            <a:r>
              <a:rPr lang="en-US" sz="2000" dirty="0">
                <a:solidFill>
                  <a:srgbClr val="FFFFFF"/>
                </a:solidFill>
                <a:latin typeface="Arial Rounded MT Bold" pitchFamily="34" charset="0"/>
              </a:rPr>
              <a:t>• High-quality photos and detailed descriptions attract potential buyers.</a:t>
            </a:r>
          </a:p>
          <a:p>
            <a:pPr algn="just">
              <a:lnSpc>
                <a:spcPts val="3000"/>
              </a:lnSpc>
            </a:pPr>
            <a:r>
              <a:rPr lang="en-US" sz="2000" dirty="0">
                <a:solidFill>
                  <a:srgbClr val="FFFFFF"/>
                </a:solidFill>
                <a:latin typeface="Arial Rounded MT Bold" pitchFamily="34" charset="0"/>
              </a:rPr>
              <a:t>• Farmers can highlight their farming methods and certifications to build trust.</a:t>
            </a:r>
          </a:p>
          <a:p>
            <a:pPr algn="just">
              <a:lnSpc>
                <a:spcPts val="3000"/>
              </a:lnSpc>
            </a:pPr>
            <a:endParaRPr lang="en-US" sz="2000" dirty="0">
              <a:solidFill>
                <a:srgbClr val="FFFFFF"/>
              </a:solidFill>
              <a:latin typeface="Arial Rounded MT Bold" pitchFamily="34" charset="0"/>
            </a:endParaRPr>
          </a:p>
        </p:txBody>
      </p:sp>
      <p:sp>
        <p:nvSpPr>
          <p:cNvPr id="8" name="TextBox 8"/>
          <p:cNvSpPr txBox="1"/>
          <p:nvPr/>
        </p:nvSpPr>
        <p:spPr>
          <a:xfrm>
            <a:off x="9144000" y="6312358"/>
            <a:ext cx="8016497" cy="2657475"/>
          </a:xfrm>
          <a:prstGeom prst="rect">
            <a:avLst/>
          </a:prstGeom>
        </p:spPr>
        <p:txBody>
          <a:bodyPr lIns="0" tIns="0" rIns="0" bIns="0" rtlCol="0" anchor="t">
            <a:spAutoFit/>
          </a:bodyPr>
          <a:lstStyle/>
          <a:p>
            <a:pPr algn="just">
              <a:lnSpc>
                <a:spcPts val="3000"/>
              </a:lnSpc>
            </a:pPr>
            <a:r>
              <a:rPr lang="en-US" sz="2000" dirty="0">
                <a:solidFill>
                  <a:srgbClr val="FFFFFF"/>
                </a:solidFill>
                <a:latin typeface="Arial Rounded MT Bold" pitchFamily="34" charset="0"/>
              </a:rPr>
              <a:t>• Businessmen can explore investment opportunities in agriculture.</a:t>
            </a:r>
          </a:p>
          <a:p>
            <a:pPr algn="just">
              <a:lnSpc>
                <a:spcPts val="3000"/>
              </a:lnSpc>
            </a:pPr>
            <a:r>
              <a:rPr lang="en-US" sz="2000" dirty="0">
                <a:solidFill>
                  <a:srgbClr val="FFFFFF"/>
                </a:solidFill>
                <a:latin typeface="Arial Rounded MT Bold" pitchFamily="34" charset="0"/>
              </a:rPr>
              <a:t>• Detailed investment proposals provide information on expected returns and risks.</a:t>
            </a:r>
          </a:p>
          <a:p>
            <a:pPr algn="just">
              <a:lnSpc>
                <a:spcPts val="3000"/>
              </a:lnSpc>
            </a:pPr>
            <a:r>
              <a:rPr lang="en-US" sz="2000" dirty="0">
                <a:solidFill>
                  <a:srgbClr val="FFFFFF"/>
                </a:solidFill>
                <a:latin typeface="Arial Rounded MT Bold" pitchFamily="34" charset="0"/>
              </a:rPr>
              <a:t>• Businessmen can connect with farmers and negotiate investment terms.</a:t>
            </a:r>
          </a:p>
          <a:p>
            <a:pPr algn="just">
              <a:lnSpc>
                <a:spcPts val="3000"/>
              </a:lnSpc>
            </a:pPr>
            <a:endParaRPr lang="en-US" sz="2000" dirty="0">
              <a:solidFill>
                <a:srgbClr val="FFFFFF"/>
              </a:solidFill>
              <a:latin typeface="Arial Rounded MT Bold" pitchFamily="34" charset="0"/>
            </a:endParaRPr>
          </a:p>
        </p:txBody>
      </p:sp>
      <p:grpSp>
        <p:nvGrpSpPr>
          <p:cNvPr id="9" name="Group 9"/>
          <p:cNvGrpSpPr/>
          <p:nvPr/>
        </p:nvGrpSpPr>
        <p:grpSpPr>
          <a:xfrm>
            <a:off x="17449800" y="0"/>
            <a:ext cx="526099" cy="5297628"/>
            <a:chOff x="0" y="0"/>
            <a:chExt cx="138561" cy="1395260"/>
          </a:xfrm>
        </p:grpSpPr>
        <p:sp>
          <p:nvSpPr>
            <p:cNvPr id="10" name="Freeform 10"/>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11" name="TextBox 11"/>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59727" y="4699837"/>
            <a:ext cx="2249144" cy="1202270"/>
          </a:xfrm>
          <a:custGeom>
            <a:avLst/>
            <a:gdLst/>
            <a:ahLst/>
            <a:cxnLst/>
            <a:rect l="l" t="t" r="r" b="b"/>
            <a:pathLst>
              <a:path w="2249144" h="1202270">
                <a:moveTo>
                  <a:pt x="0" y="0"/>
                </a:moveTo>
                <a:lnTo>
                  <a:pt x="2249144" y="0"/>
                </a:lnTo>
                <a:lnTo>
                  <a:pt x="2249144" y="1202270"/>
                </a:lnTo>
                <a:lnTo>
                  <a:pt x="0" y="1202270"/>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384299" y="2109303"/>
            <a:ext cx="13519402" cy="932370"/>
          </a:xfrm>
          <a:prstGeom prst="rect">
            <a:avLst/>
          </a:prstGeom>
        </p:spPr>
        <p:txBody>
          <a:bodyPr lIns="0" tIns="0" rIns="0" bIns="0" rtlCol="0" anchor="t">
            <a:spAutoFit/>
          </a:bodyPr>
          <a:lstStyle/>
          <a:p>
            <a:pPr marL="0" lvl="0" indent="0" algn="ctr">
              <a:lnSpc>
                <a:spcPts val="7485"/>
              </a:lnSpc>
              <a:spcBef>
                <a:spcPct val="0"/>
              </a:spcBef>
            </a:pPr>
            <a:r>
              <a:rPr lang="en-US" sz="5757" dirty="0">
                <a:solidFill>
                  <a:srgbClr val="1DBB86"/>
                </a:solidFill>
                <a:latin typeface="Arial Black" pitchFamily="34" charset="0"/>
              </a:rPr>
              <a:t>Secure Payment System</a:t>
            </a:r>
          </a:p>
        </p:txBody>
      </p:sp>
      <p:sp>
        <p:nvSpPr>
          <p:cNvPr id="4" name="TextBox 4"/>
          <p:cNvSpPr txBox="1"/>
          <p:nvPr/>
        </p:nvSpPr>
        <p:spPr>
          <a:xfrm>
            <a:off x="4325057" y="3727427"/>
            <a:ext cx="12934243" cy="6098657"/>
          </a:xfrm>
          <a:prstGeom prst="rect">
            <a:avLst/>
          </a:prstGeom>
        </p:spPr>
        <p:txBody>
          <a:bodyPr lIns="0" tIns="0" rIns="0" bIns="0" rtlCol="0" anchor="t">
            <a:spAutoFit/>
          </a:bodyPr>
          <a:lstStyle/>
          <a:p>
            <a:pPr algn="just">
              <a:lnSpc>
                <a:spcPts val="4841"/>
              </a:lnSpc>
            </a:pPr>
            <a:r>
              <a:rPr lang="en-US" sz="3458" dirty="0">
                <a:solidFill>
                  <a:srgbClr val="000000"/>
                </a:solidFill>
                <a:latin typeface="Arial Rounded MT Bold" pitchFamily="34" charset="0"/>
              </a:rPr>
              <a:t>•	A secure payment system ensures smooth transactions between farmers and businessmen.</a:t>
            </a:r>
          </a:p>
          <a:p>
            <a:pPr algn="just">
              <a:lnSpc>
                <a:spcPts val="4841"/>
              </a:lnSpc>
            </a:pPr>
            <a:endParaRPr lang="en-US" sz="3458" dirty="0">
              <a:solidFill>
                <a:srgbClr val="000000"/>
              </a:solidFill>
              <a:latin typeface="Arial Rounded MT Bold" pitchFamily="34" charset="0"/>
            </a:endParaRPr>
          </a:p>
          <a:p>
            <a:pPr algn="just">
              <a:lnSpc>
                <a:spcPts val="4841"/>
              </a:lnSpc>
            </a:pPr>
            <a:r>
              <a:rPr lang="en-US" sz="3458" dirty="0">
                <a:solidFill>
                  <a:srgbClr val="000000"/>
                </a:solidFill>
                <a:latin typeface="Arial Rounded MT Bold" pitchFamily="34" charset="0"/>
              </a:rPr>
              <a:t>•	Multiple payment options, including credit cards and digital wallets.</a:t>
            </a:r>
          </a:p>
          <a:p>
            <a:pPr algn="just">
              <a:lnSpc>
                <a:spcPts val="4841"/>
              </a:lnSpc>
            </a:pPr>
            <a:endParaRPr lang="en-US" sz="3458" dirty="0">
              <a:solidFill>
                <a:srgbClr val="000000"/>
              </a:solidFill>
              <a:latin typeface="Arial Rounded MT Bold" pitchFamily="34" charset="0"/>
            </a:endParaRPr>
          </a:p>
          <a:p>
            <a:pPr algn="just">
              <a:lnSpc>
                <a:spcPts val="4841"/>
              </a:lnSpc>
            </a:pPr>
            <a:r>
              <a:rPr lang="en-US" sz="3458" dirty="0">
                <a:solidFill>
                  <a:srgbClr val="000000"/>
                </a:solidFill>
                <a:latin typeface="Arial Rounded MT Bold" pitchFamily="34" charset="0"/>
              </a:rPr>
              <a:t>•	Escrow service protects both parties and releases funds upon successful completion of the transaction.</a:t>
            </a:r>
          </a:p>
          <a:p>
            <a:pPr algn="just">
              <a:lnSpc>
                <a:spcPts val="4841"/>
              </a:lnSpc>
            </a:pPr>
            <a:endParaRPr lang="en-US" sz="3458" dirty="0">
              <a:solidFill>
                <a:srgbClr val="000000"/>
              </a:solidFill>
              <a:latin typeface="Arial Rounded MT Bold" pitchFamily="34" charset="0"/>
            </a:endParaRPr>
          </a:p>
          <a:p>
            <a:pPr algn="just">
              <a:lnSpc>
                <a:spcPts val="4841"/>
              </a:lnSpc>
              <a:spcBef>
                <a:spcPct val="0"/>
              </a:spcBef>
            </a:pPr>
            <a:endParaRPr lang="en-US" sz="3458" dirty="0">
              <a:solidFill>
                <a:srgbClr val="000000"/>
              </a:solidFill>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68800" y="0"/>
            <a:ext cx="526099" cy="5607380"/>
          </a:xfrm>
          <a:prstGeom prst="rect">
            <a:avLst/>
          </a:prstGeom>
          <a:solidFill>
            <a:srgbClr val="48FFC2"/>
          </a:solidFill>
        </p:spPr>
      </p:sp>
      <p:sp>
        <p:nvSpPr>
          <p:cNvPr id="3" name="TextBox 3"/>
          <p:cNvSpPr txBox="1"/>
          <p:nvPr/>
        </p:nvSpPr>
        <p:spPr>
          <a:xfrm>
            <a:off x="1028700" y="1276606"/>
            <a:ext cx="14586968" cy="1022782"/>
          </a:xfrm>
          <a:prstGeom prst="rect">
            <a:avLst/>
          </a:prstGeom>
        </p:spPr>
        <p:txBody>
          <a:bodyPr lIns="0" tIns="0" rIns="0" bIns="0" rtlCol="0" anchor="t">
            <a:spAutoFit/>
          </a:bodyPr>
          <a:lstStyle/>
          <a:p>
            <a:pPr marL="0" lvl="0" indent="0">
              <a:lnSpc>
                <a:spcPts val="7978"/>
              </a:lnSpc>
              <a:spcBef>
                <a:spcPct val="0"/>
              </a:spcBef>
            </a:pPr>
            <a:r>
              <a:rPr lang="en-US" sz="6648" u="sng" dirty="0">
                <a:solidFill>
                  <a:srgbClr val="100F0D"/>
                </a:solidFill>
                <a:latin typeface="High Tower Text" pitchFamily="18" charset="0"/>
              </a:rPr>
              <a:t>Implementation Plan</a:t>
            </a:r>
          </a:p>
        </p:txBody>
      </p:sp>
      <p:sp>
        <p:nvSpPr>
          <p:cNvPr id="4" name="TextBox 4"/>
          <p:cNvSpPr txBox="1"/>
          <p:nvPr/>
        </p:nvSpPr>
        <p:spPr>
          <a:xfrm>
            <a:off x="1125814" y="2847888"/>
            <a:ext cx="4733915" cy="430184"/>
          </a:xfrm>
          <a:prstGeom prst="rect">
            <a:avLst/>
          </a:prstGeom>
        </p:spPr>
        <p:txBody>
          <a:bodyPr lIns="0" tIns="0" rIns="0" bIns="0" rtlCol="0" anchor="t">
            <a:spAutoFit/>
          </a:bodyPr>
          <a:lstStyle/>
          <a:p>
            <a:pPr marL="0" lvl="0" indent="0">
              <a:lnSpc>
                <a:spcPts val="3457"/>
              </a:lnSpc>
              <a:spcBef>
                <a:spcPct val="0"/>
              </a:spcBef>
            </a:pPr>
            <a:r>
              <a:rPr lang="en-US" sz="2659" dirty="0">
                <a:solidFill>
                  <a:srgbClr val="1DBB86"/>
                </a:solidFill>
                <a:latin typeface="Arial Black" pitchFamily="34" charset="0"/>
              </a:rPr>
              <a:t>Platform Development</a:t>
            </a:r>
          </a:p>
        </p:txBody>
      </p:sp>
      <p:sp>
        <p:nvSpPr>
          <p:cNvPr id="5" name="TextBox 5"/>
          <p:cNvSpPr txBox="1"/>
          <p:nvPr/>
        </p:nvSpPr>
        <p:spPr>
          <a:xfrm>
            <a:off x="1125814" y="3761896"/>
            <a:ext cx="15403673" cy="3680495"/>
          </a:xfrm>
          <a:prstGeom prst="rect">
            <a:avLst/>
          </a:prstGeom>
        </p:spPr>
        <p:txBody>
          <a:bodyPr lIns="0" tIns="0" rIns="0" bIns="0" rtlCol="0" anchor="t">
            <a:spAutoFit/>
          </a:bodyPr>
          <a:lstStyle/>
          <a:p>
            <a:pPr algn="just">
              <a:lnSpc>
                <a:spcPts val="4132"/>
              </a:lnSpc>
            </a:pPr>
            <a:r>
              <a:rPr lang="en-US" sz="2951" dirty="0">
                <a:solidFill>
                  <a:srgbClr val="000000"/>
                </a:solidFill>
                <a:latin typeface="Arial Rounded MT Bold" pitchFamily="34" charset="0"/>
              </a:rPr>
              <a:t>1.	Conduct market research to identify user needs and preferences</a:t>
            </a:r>
            <a:r>
              <a:rPr lang="en-US" sz="2951" dirty="0" smtClean="0">
                <a:solidFill>
                  <a:srgbClr val="000000"/>
                </a:solidFill>
                <a:latin typeface="Arial Rounded MT Bold" pitchFamily="34" charset="0"/>
              </a:rPr>
              <a:t>.</a:t>
            </a:r>
            <a:endParaRPr lang="en-US" sz="2951" dirty="0">
              <a:solidFill>
                <a:srgbClr val="000000"/>
              </a:solidFill>
              <a:latin typeface="Arial Rounded MT Bold" pitchFamily="34" charset="0"/>
            </a:endParaRPr>
          </a:p>
          <a:p>
            <a:pPr algn="just">
              <a:lnSpc>
                <a:spcPts val="4132"/>
              </a:lnSpc>
            </a:pPr>
            <a:r>
              <a:rPr lang="en-US" sz="2951" dirty="0">
                <a:solidFill>
                  <a:srgbClr val="000000"/>
                </a:solidFill>
                <a:latin typeface="Arial Rounded MT Bold" pitchFamily="34" charset="0"/>
              </a:rPr>
              <a:t>2.	Develop the online platform, including the user interface and backend infrastructure</a:t>
            </a:r>
            <a:r>
              <a:rPr lang="en-US" sz="2951" dirty="0" smtClean="0">
                <a:solidFill>
                  <a:srgbClr val="000000"/>
                </a:solidFill>
                <a:latin typeface="Arial Rounded MT Bold" pitchFamily="34" charset="0"/>
              </a:rPr>
              <a:t>.</a:t>
            </a:r>
            <a:endParaRPr lang="en-US" sz="2951" dirty="0">
              <a:solidFill>
                <a:srgbClr val="000000"/>
              </a:solidFill>
              <a:latin typeface="Arial Rounded MT Bold" pitchFamily="34" charset="0"/>
            </a:endParaRPr>
          </a:p>
          <a:p>
            <a:pPr algn="just">
              <a:lnSpc>
                <a:spcPts val="4132"/>
              </a:lnSpc>
            </a:pPr>
            <a:r>
              <a:rPr lang="en-US" sz="2951" dirty="0">
                <a:solidFill>
                  <a:srgbClr val="000000"/>
                </a:solidFill>
                <a:latin typeface="Arial Rounded MT Bold" pitchFamily="34" charset="0"/>
              </a:rPr>
              <a:t>3.	Test the platform for functionality and usability</a:t>
            </a:r>
            <a:r>
              <a:rPr lang="en-US" sz="2951" dirty="0" smtClean="0">
                <a:solidFill>
                  <a:srgbClr val="000000"/>
                </a:solidFill>
                <a:latin typeface="Arial Rounded MT Bold" pitchFamily="34" charset="0"/>
              </a:rPr>
              <a:t>.</a:t>
            </a:r>
            <a:endParaRPr lang="en-US" sz="2951" dirty="0">
              <a:solidFill>
                <a:srgbClr val="000000"/>
              </a:solidFill>
              <a:latin typeface="Arial Rounded MT Bold" pitchFamily="34" charset="0"/>
            </a:endParaRPr>
          </a:p>
          <a:p>
            <a:pPr algn="just">
              <a:lnSpc>
                <a:spcPts val="4132"/>
              </a:lnSpc>
            </a:pPr>
            <a:r>
              <a:rPr lang="en-US" sz="2951" dirty="0">
                <a:solidFill>
                  <a:srgbClr val="000000"/>
                </a:solidFill>
                <a:latin typeface="Arial Rounded MT Bold" pitchFamily="34" charset="0"/>
              </a:rPr>
              <a:t>4.	Make necessary refinements based on user feedback.</a:t>
            </a:r>
          </a:p>
          <a:p>
            <a:pPr algn="just">
              <a:lnSpc>
                <a:spcPts val="4132"/>
              </a:lnSpc>
            </a:pPr>
            <a:endParaRPr lang="en-US" sz="2951" dirty="0">
              <a:solidFill>
                <a:srgbClr val="000000"/>
              </a:solidFill>
              <a:latin typeface="Arial Rounded MT Bold" pitchFamily="34" charset="0"/>
            </a:endParaRPr>
          </a:p>
          <a:p>
            <a:pPr algn="just">
              <a:lnSpc>
                <a:spcPts val="4132"/>
              </a:lnSpc>
              <a:spcBef>
                <a:spcPct val="0"/>
              </a:spcBef>
            </a:pPr>
            <a:endParaRPr lang="en-US" sz="2951" dirty="0">
              <a:solidFill>
                <a:srgbClr val="000000"/>
              </a:solidFill>
              <a:latin typeface="Arial Rounded MT Bold" pitchFamily="34" charset="0"/>
            </a:endParaRPr>
          </a:p>
        </p:txBody>
      </p:sp>
      <p:sp>
        <p:nvSpPr>
          <p:cNvPr id="6" name="TextBox 6"/>
          <p:cNvSpPr txBox="1"/>
          <p:nvPr/>
        </p:nvSpPr>
        <p:spPr>
          <a:xfrm>
            <a:off x="1143000" y="6667500"/>
            <a:ext cx="4733915" cy="430184"/>
          </a:xfrm>
          <a:prstGeom prst="rect">
            <a:avLst/>
          </a:prstGeom>
        </p:spPr>
        <p:txBody>
          <a:bodyPr lIns="0" tIns="0" rIns="0" bIns="0" rtlCol="0" anchor="t">
            <a:spAutoFit/>
          </a:bodyPr>
          <a:lstStyle/>
          <a:p>
            <a:pPr marL="0" lvl="0" indent="0">
              <a:lnSpc>
                <a:spcPts val="3457"/>
              </a:lnSpc>
              <a:spcBef>
                <a:spcPct val="0"/>
              </a:spcBef>
            </a:pPr>
            <a:r>
              <a:rPr lang="en-US" sz="2659" dirty="0">
                <a:solidFill>
                  <a:srgbClr val="1DBB86"/>
                </a:solidFill>
                <a:latin typeface="Arial Black" pitchFamily="34" charset="0"/>
              </a:rPr>
              <a:t>User </a:t>
            </a:r>
            <a:r>
              <a:rPr lang="en-US" sz="2659" dirty="0" err="1">
                <a:solidFill>
                  <a:srgbClr val="1DBB86"/>
                </a:solidFill>
                <a:latin typeface="Arial Black" pitchFamily="34" charset="0"/>
              </a:rPr>
              <a:t>Onboarding</a:t>
            </a:r>
            <a:endParaRPr lang="en-US" sz="2659" dirty="0">
              <a:solidFill>
                <a:srgbClr val="1DBB86"/>
              </a:solidFill>
              <a:latin typeface="Arial Black" pitchFamily="34" charset="0"/>
            </a:endParaRPr>
          </a:p>
        </p:txBody>
      </p:sp>
      <p:sp>
        <p:nvSpPr>
          <p:cNvPr id="7" name="TextBox 7"/>
          <p:cNvSpPr txBox="1"/>
          <p:nvPr/>
        </p:nvSpPr>
        <p:spPr>
          <a:xfrm>
            <a:off x="1125814" y="7226870"/>
            <a:ext cx="17211751" cy="2326404"/>
          </a:xfrm>
          <a:prstGeom prst="rect">
            <a:avLst/>
          </a:prstGeom>
        </p:spPr>
        <p:txBody>
          <a:bodyPr lIns="0" tIns="0" rIns="0" bIns="0" rtlCol="0" anchor="t">
            <a:spAutoFit/>
          </a:bodyPr>
          <a:lstStyle/>
          <a:p>
            <a:pPr algn="just">
              <a:lnSpc>
                <a:spcPts val="4661"/>
              </a:lnSpc>
            </a:pPr>
            <a:r>
              <a:rPr lang="en-US" sz="2774" dirty="0">
                <a:solidFill>
                  <a:srgbClr val="000000"/>
                </a:solidFill>
                <a:latin typeface="Arial Rounded MT Bold" pitchFamily="34" charset="0"/>
              </a:rPr>
              <a:t>1. Create a user registration process for farmers and businessmen to sign up.</a:t>
            </a:r>
          </a:p>
          <a:p>
            <a:pPr algn="just">
              <a:lnSpc>
                <a:spcPts val="4661"/>
              </a:lnSpc>
            </a:pPr>
            <a:r>
              <a:rPr lang="en-US" sz="2774" dirty="0">
                <a:solidFill>
                  <a:srgbClr val="000000"/>
                </a:solidFill>
                <a:latin typeface="Arial Rounded MT Bold" pitchFamily="34" charset="0"/>
              </a:rPr>
              <a:t>2. Develop an </a:t>
            </a:r>
            <a:r>
              <a:rPr lang="en-US" sz="2774" dirty="0" err="1">
                <a:solidFill>
                  <a:srgbClr val="000000"/>
                </a:solidFill>
                <a:latin typeface="Arial Rounded MT Bold" pitchFamily="34" charset="0"/>
              </a:rPr>
              <a:t>onboarding</a:t>
            </a:r>
            <a:r>
              <a:rPr lang="en-US" sz="2774" dirty="0">
                <a:solidFill>
                  <a:srgbClr val="000000"/>
                </a:solidFill>
                <a:latin typeface="Arial Rounded MT Bold" pitchFamily="34" charset="0"/>
              </a:rPr>
              <a:t> guide to help users navigate the platform and understand its features.</a:t>
            </a:r>
          </a:p>
          <a:p>
            <a:pPr algn="just">
              <a:lnSpc>
                <a:spcPts val="4661"/>
              </a:lnSpc>
            </a:pPr>
            <a:r>
              <a:rPr lang="en-US" sz="2774" dirty="0">
                <a:solidFill>
                  <a:srgbClr val="000000"/>
                </a:solidFill>
                <a:latin typeface="Arial Rounded MT Bold" pitchFamily="34" charset="0"/>
              </a:rPr>
              <a:t>3. Provide customer support and assistance for users during the </a:t>
            </a:r>
            <a:r>
              <a:rPr lang="en-US" sz="2774" dirty="0" err="1">
                <a:solidFill>
                  <a:srgbClr val="000000"/>
                </a:solidFill>
                <a:latin typeface="Arial Rounded MT Bold" pitchFamily="34" charset="0"/>
              </a:rPr>
              <a:t>onboarding</a:t>
            </a:r>
            <a:r>
              <a:rPr lang="en-US" sz="2774" dirty="0">
                <a:solidFill>
                  <a:srgbClr val="000000"/>
                </a:solidFill>
                <a:latin typeface="Arial Rounded MT Bold" pitchFamily="34" charset="0"/>
              </a:rPr>
              <a:t> process.</a:t>
            </a:r>
          </a:p>
          <a:p>
            <a:pPr algn="just">
              <a:lnSpc>
                <a:spcPts val="4661"/>
              </a:lnSpc>
            </a:pPr>
            <a:endParaRPr lang="en-US" sz="2774" dirty="0">
              <a:solidFill>
                <a:srgbClr val="000000"/>
              </a:solidFill>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a:stretch>
          </a:blipFill>
        </p:spPr>
      </p:sp>
      <p:sp>
        <p:nvSpPr>
          <p:cNvPr id="3" name="TextBox 3"/>
          <p:cNvSpPr txBox="1"/>
          <p:nvPr/>
        </p:nvSpPr>
        <p:spPr>
          <a:xfrm>
            <a:off x="1536488" y="1352119"/>
            <a:ext cx="8695419" cy="561177"/>
          </a:xfrm>
          <a:prstGeom prst="rect">
            <a:avLst/>
          </a:prstGeom>
        </p:spPr>
        <p:txBody>
          <a:bodyPr lIns="0" tIns="0" rIns="0" bIns="0" rtlCol="0" anchor="t">
            <a:spAutoFit/>
          </a:bodyPr>
          <a:lstStyle/>
          <a:p>
            <a:pPr marL="0" lvl="0" indent="0" algn="l">
              <a:lnSpc>
                <a:spcPts val="4502"/>
              </a:lnSpc>
              <a:spcBef>
                <a:spcPct val="0"/>
              </a:spcBef>
            </a:pPr>
            <a:r>
              <a:rPr lang="en-US" sz="3463" dirty="0">
                <a:solidFill>
                  <a:srgbClr val="48FFC2"/>
                </a:solidFill>
                <a:latin typeface="Arial Black" pitchFamily="34" charset="0"/>
              </a:rPr>
              <a:t>Marketing Strategies</a:t>
            </a:r>
          </a:p>
        </p:txBody>
      </p:sp>
      <p:sp>
        <p:nvSpPr>
          <p:cNvPr id="4" name="AutoShape 4"/>
          <p:cNvSpPr/>
          <p:nvPr/>
        </p:nvSpPr>
        <p:spPr>
          <a:xfrm>
            <a:off x="2198809" y="9267825"/>
            <a:ext cx="12565294" cy="9525"/>
          </a:xfrm>
          <a:prstGeom prst="line">
            <a:avLst/>
          </a:prstGeom>
          <a:ln w="19050" cap="flat">
            <a:solidFill>
              <a:srgbClr val="FFFFFF"/>
            </a:solidFill>
            <a:prstDash val="solid"/>
            <a:headEnd type="none" w="sm" len="sm"/>
            <a:tailEnd type="none" w="sm" len="sm"/>
          </a:ln>
        </p:spPr>
      </p:sp>
      <p:sp>
        <p:nvSpPr>
          <p:cNvPr id="5" name="TextBox 5"/>
          <p:cNvSpPr txBox="1"/>
          <p:nvPr/>
        </p:nvSpPr>
        <p:spPr>
          <a:xfrm>
            <a:off x="1536488" y="2393315"/>
            <a:ext cx="15215023" cy="7447552"/>
          </a:xfrm>
          <a:prstGeom prst="rect">
            <a:avLst/>
          </a:prstGeom>
        </p:spPr>
        <p:txBody>
          <a:bodyPr lIns="0" tIns="0" rIns="0" bIns="0" rtlCol="0" anchor="t">
            <a:spAutoFit/>
          </a:bodyPr>
          <a:lstStyle/>
          <a:p>
            <a:pPr algn="just">
              <a:lnSpc>
                <a:spcPts val="4480"/>
              </a:lnSpc>
            </a:pPr>
            <a:r>
              <a:rPr lang="en-US" sz="3200" dirty="0">
                <a:solidFill>
                  <a:srgbClr val="FFFFFF"/>
                </a:solidFill>
                <a:latin typeface="Arial Rounded MT Bold" pitchFamily="34" charset="0"/>
              </a:rPr>
              <a:t>1.	Develop a marketing plan to raise awareness about the platform among the target audience.</a:t>
            </a:r>
          </a:p>
          <a:p>
            <a:pPr algn="just">
              <a:lnSpc>
                <a:spcPts val="4480"/>
              </a:lnSpc>
            </a:pPr>
            <a:endParaRPr lang="en-US" sz="3200" dirty="0">
              <a:solidFill>
                <a:srgbClr val="FFFFFF"/>
              </a:solidFill>
              <a:latin typeface="Arial Rounded MT Bold" pitchFamily="34" charset="0"/>
            </a:endParaRPr>
          </a:p>
          <a:p>
            <a:pPr algn="just">
              <a:lnSpc>
                <a:spcPts val="4480"/>
              </a:lnSpc>
            </a:pPr>
            <a:r>
              <a:rPr lang="en-US" sz="3200" dirty="0">
                <a:solidFill>
                  <a:srgbClr val="FFFFFF"/>
                </a:solidFill>
                <a:latin typeface="Arial Rounded MT Bold" pitchFamily="34" charset="0"/>
              </a:rPr>
              <a:t>2.	Utilize digital marketing channels such as social media, email marketing, and search engine optimization.</a:t>
            </a:r>
          </a:p>
          <a:p>
            <a:pPr algn="just">
              <a:lnSpc>
                <a:spcPts val="4480"/>
              </a:lnSpc>
            </a:pPr>
            <a:endParaRPr lang="en-US" sz="3200" dirty="0">
              <a:solidFill>
                <a:srgbClr val="FFFFFF"/>
              </a:solidFill>
              <a:latin typeface="Arial Rounded MT Bold" pitchFamily="34" charset="0"/>
            </a:endParaRPr>
          </a:p>
          <a:p>
            <a:pPr algn="just">
              <a:lnSpc>
                <a:spcPts val="4480"/>
              </a:lnSpc>
            </a:pPr>
            <a:r>
              <a:rPr lang="en-US" sz="3200" dirty="0">
                <a:solidFill>
                  <a:srgbClr val="FFFFFF"/>
                </a:solidFill>
                <a:latin typeface="Arial Rounded MT Bold" pitchFamily="34" charset="0"/>
              </a:rPr>
              <a:t>3.	Collaborate with influencers and industry experts to promote the platform.</a:t>
            </a:r>
          </a:p>
          <a:p>
            <a:pPr algn="just">
              <a:lnSpc>
                <a:spcPts val="4480"/>
              </a:lnSpc>
            </a:pPr>
            <a:endParaRPr lang="en-US" sz="3200" dirty="0">
              <a:solidFill>
                <a:srgbClr val="FFFFFF"/>
              </a:solidFill>
              <a:latin typeface="Arial Rounded MT Bold" pitchFamily="34" charset="0"/>
            </a:endParaRPr>
          </a:p>
          <a:p>
            <a:pPr algn="just">
              <a:lnSpc>
                <a:spcPts val="4480"/>
              </a:lnSpc>
            </a:pPr>
            <a:r>
              <a:rPr lang="en-US" sz="3200" dirty="0">
                <a:solidFill>
                  <a:srgbClr val="FFFFFF"/>
                </a:solidFill>
                <a:latin typeface="Arial Rounded MT Bold" pitchFamily="34" charset="0"/>
              </a:rPr>
              <a:t>4.	Implement referral programs and incentives to encourage user acquisition and retention.</a:t>
            </a:r>
          </a:p>
          <a:p>
            <a:pPr algn="just">
              <a:lnSpc>
                <a:spcPts val="4480"/>
              </a:lnSpc>
            </a:pPr>
            <a:endParaRPr lang="en-US" sz="3200" dirty="0">
              <a:solidFill>
                <a:srgbClr val="FFFFFF"/>
              </a:solidFill>
              <a:latin typeface="Arial Rounded MT Bold" pitchFamily="34" charset="0"/>
            </a:endParaRPr>
          </a:p>
          <a:p>
            <a:pPr algn="just">
              <a:lnSpc>
                <a:spcPts val="4480"/>
              </a:lnSpc>
              <a:spcBef>
                <a:spcPct val="0"/>
              </a:spcBef>
            </a:pPr>
            <a:endParaRPr lang="en-US" sz="3200" dirty="0">
              <a:solidFill>
                <a:srgbClr val="FFFFFF"/>
              </a:solidFill>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571</Words>
  <Application>Microsoft Office PowerPoint</Application>
  <PresentationFormat>Custom</PresentationFormat>
  <Paragraphs>74</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Castellar</vt:lpstr>
      <vt:lpstr>HoloLens MDL2 Assets</vt:lpstr>
      <vt:lpstr>Arial Rounded MT Bold</vt:lpstr>
      <vt:lpstr>Calibri</vt:lpstr>
      <vt:lpstr>High Tower Text</vt:lpstr>
      <vt:lpstr>Arial Black</vt:lpstr>
      <vt:lpstr>Inter</vt:lpstr>
      <vt:lpstr>Gill Sans MT Condensed</vt:lpstr>
      <vt:lpstr>Brush Script MT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Marketing Presentation in Black White Green Modern Style</dc:title>
  <cp:lastModifiedBy>Windows User</cp:lastModifiedBy>
  <cp:revision>10</cp:revision>
  <dcterms:created xsi:type="dcterms:W3CDTF">2006-08-16T00:00:00Z</dcterms:created>
  <dcterms:modified xsi:type="dcterms:W3CDTF">2024-02-29T18:01:00Z</dcterms:modified>
  <dc:identifier>DAF-MMpsheU</dc:identifier>
</cp:coreProperties>
</file>